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41" r:id="rId2"/>
    <p:sldMasterId id="2147483862" r:id="rId3"/>
    <p:sldMasterId id="2147483885" r:id="rId4"/>
  </p:sldMasterIdLst>
  <p:notesMasterIdLst>
    <p:notesMasterId r:id="rId27"/>
  </p:notesMasterIdLst>
  <p:handoutMasterIdLst>
    <p:handoutMasterId r:id="rId28"/>
  </p:handoutMasterIdLst>
  <p:sldIdLst>
    <p:sldId id="733" r:id="rId5"/>
    <p:sldId id="853" r:id="rId6"/>
    <p:sldId id="872" r:id="rId7"/>
    <p:sldId id="891" r:id="rId8"/>
    <p:sldId id="866" r:id="rId9"/>
    <p:sldId id="874" r:id="rId10"/>
    <p:sldId id="862" r:id="rId11"/>
    <p:sldId id="892" r:id="rId12"/>
    <p:sldId id="881" r:id="rId13"/>
    <p:sldId id="897" r:id="rId14"/>
    <p:sldId id="903" r:id="rId15"/>
    <p:sldId id="904" r:id="rId16"/>
    <p:sldId id="905" r:id="rId17"/>
    <p:sldId id="889" r:id="rId18"/>
    <p:sldId id="906" r:id="rId19"/>
    <p:sldId id="888" r:id="rId20"/>
    <p:sldId id="890" r:id="rId21"/>
    <p:sldId id="877" r:id="rId22"/>
    <p:sldId id="869" r:id="rId23"/>
    <p:sldId id="856" r:id="rId24"/>
    <p:sldId id="851" r:id="rId25"/>
    <p:sldId id="880" r:id="rId26"/>
  </p:sldIdLst>
  <p:sldSz cx="12192000" cy="6858000"/>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48" userDrawn="1">
          <p15:clr>
            <a:srgbClr val="A4A3A4"/>
          </p15:clr>
        </p15:guide>
        <p15:guide id="2" pos="1884"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4"/>
    <a:srgbClr val="000066"/>
    <a:srgbClr val="006666"/>
    <a:srgbClr val="008080"/>
    <a:srgbClr val="333399"/>
    <a:srgbClr val="0EAE16"/>
    <a:srgbClr val="00BC00"/>
    <a:srgbClr val="00CC00"/>
    <a:srgbClr val="0000DA"/>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9" autoAdjust="0"/>
    <p:restoredTop sz="86389" autoAdjust="0"/>
  </p:normalViewPr>
  <p:slideViewPr>
    <p:cSldViewPr snapToGrid="0">
      <p:cViewPr varScale="1">
        <p:scale>
          <a:sx n="50" d="100"/>
          <a:sy n="50" d="100"/>
        </p:scale>
        <p:origin x="34" y="773"/>
      </p:cViewPr>
      <p:guideLst>
        <p:guide orient="horz" pos="2948"/>
        <p:guide pos="1884"/>
      </p:guideLst>
    </p:cSldViewPr>
  </p:slideViewPr>
  <p:outlineViewPr>
    <p:cViewPr>
      <p:scale>
        <a:sx n="33" d="100"/>
        <a:sy n="33" d="100"/>
      </p:scale>
      <p:origin x="0" y="-1099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9" d="100"/>
          <a:sy n="59" d="100"/>
        </p:scale>
        <p:origin x="2477" y="2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sz="quarter" idx="1"/>
          </p:nvPr>
        </p:nvSpPr>
        <p:spPr bwMode="auto">
          <a:xfrm>
            <a:off x="401410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ChangeArrowheads="1"/>
          </p:cNvSpPr>
          <p:nvPr>
            <p:ph type="ftr" sz="quarter" idx="2"/>
          </p:nvPr>
        </p:nvSpPr>
        <p:spPr bwMode="auto">
          <a:xfrm>
            <a:off x="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defRPr sz="1200"/>
            </a:lvl1pPr>
          </a:lstStyle>
          <a:p>
            <a:pPr>
              <a:defRPr/>
            </a:pPr>
            <a:endParaRPr lang="en-US"/>
          </a:p>
        </p:txBody>
      </p:sp>
      <p:sp>
        <p:nvSpPr>
          <p:cNvPr id="14341" name="Rectangle 5"/>
          <p:cNvSpPr>
            <a:spLocks noGrp="1" noChangeArrowheads="1"/>
          </p:cNvSpPr>
          <p:nvPr>
            <p:ph type="sldNum" sz="quarter" idx="3"/>
          </p:nvPr>
        </p:nvSpPr>
        <p:spPr bwMode="auto">
          <a:xfrm>
            <a:off x="401410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lvl1pPr>
          </a:lstStyle>
          <a:p>
            <a:pPr>
              <a:defRPr/>
            </a:pPr>
            <a:fld id="{BDA38A85-0968-4082-9F33-26EEC5CE1CFA}" type="slidenum">
              <a:rPr lang="en-US"/>
              <a:pPr>
                <a:defRPr/>
              </a:pPr>
              <a:t>‹#›</a:t>
            </a:fld>
            <a:endParaRPr lang="en-US"/>
          </a:p>
        </p:txBody>
      </p:sp>
    </p:spTree>
    <p:extLst>
      <p:ext uri="{BB962C8B-B14F-4D97-AF65-F5344CB8AC3E}">
        <p14:creationId xmlns:p14="http://schemas.microsoft.com/office/powerpoint/2010/main" val="1078763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idx="1"/>
          </p:nvPr>
        </p:nvSpPr>
        <p:spPr bwMode="auto">
          <a:xfrm>
            <a:off x="401410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419100" y="703263"/>
            <a:ext cx="6248400" cy="35147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8660" y="4451985"/>
            <a:ext cx="5669280" cy="421767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defRPr sz="1200"/>
            </a:lvl1pPr>
          </a:lstStyle>
          <a:p>
            <a:pPr>
              <a:defRPr/>
            </a:pPr>
            <a:endParaRPr lang="en-US"/>
          </a:p>
        </p:txBody>
      </p:sp>
      <p:sp>
        <p:nvSpPr>
          <p:cNvPr id="16391" name="Rectangle 7"/>
          <p:cNvSpPr>
            <a:spLocks noGrp="1" noChangeArrowheads="1"/>
          </p:cNvSpPr>
          <p:nvPr>
            <p:ph type="sldNum" sz="quarter" idx="5"/>
          </p:nvPr>
        </p:nvSpPr>
        <p:spPr bwMode="auto">
          <a:xfrm>
            <a:off x="401410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lvl1pPr>
          </a:lstStyle>
          <a:p>
            <a:pPr>
              <a:defRPr/>
            </a:pPr>
            <a:fld id="{1B50E656-A66C-4BC7-80DF-319703F7F3D4}" type="slidenum">
              <a:rPr lang="en-US"/>
              <a:pPr>
                <a:defRPr/>
              </a:pPr>
              <a:t>‹#›</a:t>
            </a:fld>
            <a:endParaRPr lang="en-US"/>
          </a:p>
        </p:txBody>
      </p:sp>
    </p:spTree>
    <p:extLst>
      <p:ext uri="{BB962C8B-B14F-4D97-AF65-F5344CB8AC3E}">
        <p14:creationId xmlns:p14="http://schemas.microsoft.com/office/powerpoint/2010/main" val="1268672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419100" y="703263"/>
            <a:ext cx="6248400" cy="3514725"/>
          </a:xfrm>
          <a:ln/>
        </p:spPr>
      </p:sp>
      <p:sp>
        <p:nvSpPr>
          <p:cNvPr id="14339" name="Notes Placeholder 2"/>
          <p:cNvSpPr>
            <a:spLocks noGrp="1"/>
          </p:cNvSpPr>
          <p:nvPr>
            <p:ph type="body" idx="1"/>
          </p:nvPr>
        </p:nvSpPr>
        <p:spPr>
          <a:noFill/>
          <a:ln/>
        </p:spPr>
        <p:txBody>
          <a:bodyPr/>
          <a:lstStyle/>
          <a:p>
            <a:pPr eaLnBrk="1" hangingPunct="1"/>
            <a:endParaRPr lang="en-US" dirty="0" smtClean="0"/>
          </a:p>
        </p:txBody>
      </p:sp>
      <p:sp>
        <p:nvSpPr>
          <p:cNvPr id="14340" name="Slide Number Placeholder 3"/>
          <p:cNvSpPr>
            <a:spLocks noGrp="1"/>
          </p:cNvSpPr>
          <p:nvPr>
            <p:ph type="sldNum" sz="quarter" idx="5"/>
          </p:nvPr>
        </p:nvSpPr>
        <p:spPr>
          <a:noFill/>
        </p:spPr>
        <p:txBody>
          <a:bodyPr/>
          <a:lstStyle/>
          <a:p>
            <a:fld id="{6427553B-D910-4102-AA36-964DFB1FF3C9}" type="slidenum">
              <a:rPr lang="en-US" smtClean="0"/>
              <a:pPr/>
              <a:t>1</a:t>
            </a:fld>
            <a:endParaRPr lang="en-US" dirty="0" smtClean="0"/>
          </a:p>
        </p:txBody>
      </p:sp>
    </p:spTree>
    <p:extLst>
      <p:ext uri="{BB962C8B-B14F-4D97-AF65-F5344CB8AC3E}">
        <p14:creationId xmlns:p14="http://schemas.microsoft.com/office/powerpoint/2010/main" val="30219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xfrm>
            <a:off x="419100" y="703263"/>
            <a:ext cx="6248400" cy="3514725"/>
          </a:xfrm>
          <a:ln/>
        </p:spPr>
      </p:sp>
      <p:sp>
        <p:nvSpPr>
          <p:cNvPr id="645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charset="0"/>
            </a:endParaRPr>
          </a:p>
        </p:txBody>
      </p:sp>
      <p:sp>
        <p:nvSpPr>
          <p:cNvPr id="645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5D7EB4-682B-B144-A358-E05B14209169}" type="slidenum">
              <a:rPr lang="en-US" sz="1200">
                <a:latin typeface="Times" charset="0"/>
              </a:rPr>
              <a:pPr/>
              <a:t>21</a:t>
            </a:fld>
            <a:endParaRPr lang="en-US" sz="1200">
              <a:latin typeface="Times" charset="0"/>
            </a:endParaRPr>
          </a:p>
        </p:txBody>
      </p:sp>
    </p:spTree>
    <p:extLst>
      <p:ext uri="{BB962C8B-B14F-4D97-AF65-F5344CB8AC3E}">
        <p14:creationId xmlns:p14="http://schemas.microsoft.com/office/powerpoint/2010/main" val="179851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19100" y="703263"/>
            <a:ext cx="6248400" cy="3514725"/>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6FFFF01-E112-4CC7-BDF3-3C10D4D61033}"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58968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lvl1pPr>
              <a:spcBef>
                <a:spcPct val="30000"/>
              </a:spcBef>
              <a:defRPr sz="1200">
                <a:solidFill>
                  <a:schemeClr val="tx1"/>
                </a:solidFill>
                <a:latin typeface="Arial" panose="020B0604020202020204" pitchFamily="34" charset="0"/>
              </a:defRPr>
            </a:lvl1pPr>
            <a:lvl2pPr marL="720725" indent="-276225">
              <a:spcBef>
                <a:spcPct val="30000"/>
              </a:spcBef>
              <a:defRPr sz="1200">
                <a:solidFill>
                  <a:schemeClr val="tx1"/>
                </a:solidFill>
                <a:latin typeface="Arial" panose="020B0604020202020204" pitchFamily="34" charset="0"/>
              </a:defRPr>
            </a:lvl2pPr>
            <a:lvl3pPr marL="1109663" indent="-220663">
              <a:spcBef>
                <a:spcPct val="30000"/>
              </a:spcBef>
              <a:defRPr sz="1200">
                <a:solidFill>
                  <a:schemeClr val="tx1"/>
                </a:solidFill>
                <a:latin typeface="Arial" panose="020B0604020202020204" pitchFamily="34" charset="0"/>
              </a:defRPr>
            </a:lvl3pPr>
            <a:lvl4pPr marL="1554163" indent="-220663">
              <a:spcBef>
                <a:spcPct val="30000"/>
              </a:spcBef>
              <a:defRPr sz="1200">
                <a:solidFill>
                  <a:schemeClr val="tx1"/>
                </a:solidFill>
                <a:latin typeface="Arial" panose="020B0604020202020204" pitchFamily="34" charset="0"/>
              </a:defRPr>
            </a:lvl4pPr>
            <a:lvl5pPr marL="1998663" indent="-220663">
              <a:spcBef>
                <a:spcPct val="30000"/>
              </a:spcBef>
              <a:defRPr sz="1200">
                <a:solidFill>
                  <a:schemeClr val="tx1"/>
                </a:solidFill>
                <a:latin typeface="Arial" panose="020B0604020202020204" pitchFamily="34" charset="0"/>
              </a:defRPr>
            </a:lvl5pPr>
            <a:lvl6pPr marL="2455863" indent="-220663" eaLnBrk="0" fontAlgn="base" hangingPunct="0">
              <a:spcBef>
                <a:spcPct val="30000"/>
              </a:spcBef>
              <a:spcAft>
                <a:spcPct val="0"/>
              </a:spcAft>
              <a:defRPr sz="1200">
                <a:solidFill>
                  <a:schemeClr val="tx1"/>
                </a:solidFill>
                <a:latin typeface="Arial" panose="020B0604020202020204" pitchFamily="34" charset="0"/>
              </a:defRPr>
            </a:lvl6pPr>
            <a:lvl7pPr marL="2913063" indent="-220663" eaLnBrk="0" fontAlgn="base" hangingPunct="0">
              <a:spcBef>
                <a:spcPct val="30000"/>
              </a:spcBef>
              <a:spcAft>
                <a:spcPct val="0"/>
              </a:spcAft>
              <a:defRPr sz="1200">
                <a:solidFill>
                  <a:schemeClr val="tx1"/>
                </a:solidFill>
                <a:latin typeface="Arial" panose="020B0604020202020204" pitchFamily="34" charset="0"/>
              </a:defRPr>
            </a:lvl7pPr>
            <a:lvl8pPr marL="3370263" indent="-220663" eaLnBrk="0" fontAlgn="base" hangingPunct="0">
              <a:spcBef>
                <a:spcPct val="30000"/>
              </a:spcBef>
              <a:spcAft>
                <a:spcPct val="0"/>
              </a:spcAft>
              <a:defRPr sz="1200">
                <a:solidFill>
                  <a:schemeClr val="tx1"/>
                </a:solidFill>
                <a:latin typeface="Arial" panose="020B0604020202020204" pitchFamily="34" charset="0"/>
              </a:defRPr>
            </a:lvl8pPr>
            <a:lvl9pPr marL="3827463" indent="-2206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F9E535-5FE0-46DF-9F58-7487A21982B2}" type="slidenum">
              <a:rPr lang="en-US" altLang="en-US" smtClean="0">
                <a:solidFill>
                  <a:srgbClr val="000000"/>
                </a:solidFill>
                <a:latin typeface="Georgia" panose="02040502050405020303" pitchFamily="18" charset="0"/>
                <a:ea typeface="MS PGothic" panose="020B0600070205080204" pitchFamily="34" charset="-128"/>
              </a:rPr>
              <a:pPr>
                <a:spcBef>
                  <a:spcPct val="0"/>
                </a:spcBef>
              </a:pPr>
              <a:t>3</a:t>
            </a:fld>
            <a:endParaRPr lang="en-US" altLang="en-US" smtClean="0">
              <a:solidFill>
                <a:srgbClr val="000000"/>
              </a:solidFill>
              <a:latin typeface="Georgia" panose="02040502050405020303" pitchFamily="18" charset="0"/>
              <a:ea typeface="MS PGothic" panose="020B0600070205080204" pitchFamily="34" charset="-128"/>
            </a:endParaRPr>
          </a:p>
        </p:txBody>
      </p:sp>
      <p:sp>
        <p:nvSpPr>
          <p:cNvPr id="104451" name="Rectangle 2"/>
          <p:cNvSpPr>
            <a:spLocks noGrp="1" noRot="1" noChangeAspect="1" noChangeArrowheads="1" noTextEdit="1"/>
          </p:cNvSpPr>
          <p:nvPr>
            <p:ph type="sldImg"/>
          </p:nvPr>
        </p:nvSpPr>
        <p:spPr>
          <a:xfrm>
            <a:off x="419100" y="703263"/>
            <a:ext cx="6248400" cy="3514725"/>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eaLnBrk="1" hangingPunct="1"/>
            <a:endParaRPr lang="en-US" altLang="en-US" sz="1300" smtClean="0">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55569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909DF0E-FD99-4E9D-839C-B7CFAC62DDFE}" type="slidenum">
              <a:rPr lang="en-US" smtClean="0"/>
              <a:pPr>
                <a:defRPr/>
              </a:pPr>
              <a:t>4</a:t>
            </a:fld>
            <a:endParaRPr lang="en-US"/>
          </a:p>
        </p:txBody>
      </p:sp>
    </p:spTree>
    <p:extLst>
      <p:ext uri="{BB962C8B-B14F-4D97-AF65-F5344CB8AC3E}">
        <p14:creationId xmlns:p14="http://schemas.microsoft.com/office/powerpoint/2010/main" val="246660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909DF0E-FD99-4E9D-839C-B7CFAC62DDFE}"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70600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xfrm>
            <a:off x="419100" y="703263"/>
            <a:ext cx="6248400" cy="3514725"/>
          </a:xfrm>
          <a:ln/>
        </p:spPr>
      </p:sp>
      <p:sp>
        <p:nvSpPr>
          <p:cNvPr id="26626" name="Slide Number Placeholder 3"/>
          <p:cNvSpPr txBox="1">
            <a:spLocks noGrp="1"/>
          </p:cNvSpPr>
          <p:nvPr/>
        </p:nvSpPr>
        <p:spPr bwMode="auto">
          <a:xfrm>
            <a:off x="3884613" y="8686800"/>
            <a:ext cx="29718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3" tIns="45703" rIns="91403" bIns="45703"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159BF5-576C-E348-B52C-93B3310493EE}" type="slidenum">
              <a:rPr lang="en-US" sz="1300">
                <a:solidFill>
                  <a:srgbClr val="000000"/>
                </a:solidFill>
              </a:rPr>
              <a:pPr algn="r" eaLnBrk="1" hangingPunct="1"/>
              <a:t>6</a:t>
            </a:fld>
            <a:endParaRPr lang="en-US" sz="1300">
              <a:solidFill>
                <a:srgbClr val="000000"/>
              </a:solidFill>
            </a:endParaRPr>
          </a:p>
        </p:txBody>
      </p:sp>
      <p:sp>
        <p:nvSpPr>
          <p:cNvPr id="26627" name="Notes Placeholder 1"/>
          <p:cNvSpPr>
            <a:spLocks noGrp="1"/>
          </p:cNvSpPr>
          <p:nvPr/>
        </p:nvSpPr>
        <p:spPr bwMode="auto">
          <a:xfrm>
            <a:off x="685800" y="4343400"/>
            <a:ext cx="5486400"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79" tIns="43240" rIns="86479" bIns="43240"/>
          <a:lstStyle/>
          <a:p>
            <a:pPr eaLnBrk="0" hangingPunct="0">
              <a:spcBef>
                <a:spcPct val="30000"/>
              </a:spcBef>
            </a:pPr>
            <a:endParaRPr lang="en-US" sz="1300">
              <a:solidFill>
                <a:srgbClr val="000000"/>
              </a:solidFill>
            </a:endParaRPr>
          </a:p>
        </p:txBody>
      </p:sp>
    </p:spTree>
    <p:extLst>
      <p:ext uri="{BB962C8B-B14F-4D97-AF65-F5344CB8AC3E}">
        <p14:creationId xmlns:p14="http://schemas.microsoft.com/office/powerpoint/2010/main" val="116782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9732C-45C4-9D49-A988-A0CAF4606FD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5480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50E656-A66C-4BC7-80DF-319703F7F3D4}" type="slidenum">
              <a:rPr lang="en-US" smtClean="0"/>
              <a:pPr>
                <a:defRPr/>
              </a:pPr>
              <a:t>12</a:t>
            </a:fld>
            <a:endParaRPr lang="en-US"/>
          </a:p>
        </p:txBody>
      </p:sp>
    </p:spTree>
    <p:extLst>
      <p:ext uri="{BB962C8B-B14F-4D97-AF65-F5344CB8AC3E}">
        <p14:creationId xmlns:p14="http://schemas.microsoft.com/office/powerpoint/2010/main" val="194240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50E656-A66C-4BC7-80DF-319703F7F3D4}"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45888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419100" y="703263"/>
            <a:ext cx="6248400" cy="3514725"/>
          </a:xfrm>
          <a:ln/>
        </p:spPr>
      </p:sp>
      <p:sp>
        <p:nvSpPr>
          <p:cNvPr id="3" name="Notes Placeholder 2"/>
          <p:cNvSpPr>
            <a:spLocks noGrp="1"/>
          </p:cNvSpPr>
          <p:nvPr>
            <p:ph type="body" idx="1"/>
          </p:nvPr>
        </p:nvSpPr>
        <p:spPr/>
        <p:txBody>
          <a:bodyPr/>
          <a:lstStyle/>
          <a:p>
            <a:pPr>
              <a:defRPr/>
            </a:pPr>
            <a:r>
              <a:rPr lang="en-US" dirty="0" smtClean="0"/>
              <a:t>What is SHARE:</a:t>
            </a:r>
          </a:p>
          <a:p>
            <a:pPr marL="171426" indent="-171426">
              <a:buFont typeface="Arial"/>
              <a:buChar char="•"/>
              <a:defRPr/>
            </a:pPr>
            <a:r>
              <a:rPr lang="en-US" dirty="0" smtClean="0"/>
              <a:t>Single, trusted, authoritative source for CDISC data standards</a:t>
            </a:r>
          </a:p>
          <a:p>
            <a:pPr marL="171426" indent="-171426">
              <a:buFont typeface="Arial"/>
              <a:buChar char="•"/>
              <a:defRPr/>
            </a:pPr>
            <a:r>
              <a:rPr lang="en-US" dirty="0" smtClean="0"/>
              <a:t>Concepts, metadata, collections, relationships, value sets across the full spectrum of CDISC content</a:t>
            </a:r>
          </a:p>
          <a:p>
            <a:pPr marL="171426" indent="-171426">
              <a:buFont typeface="Arial"/>
              <a:buChar char="•"/>
              <a:defRPr/>
            </a:pPr>
            <a:r>
              <a:rPr lang="en-US" dirty="0" smtClean="0"/>
              <a:t>Aligned with NCI Semantic Systems</a:t>
            </a:r>
          </a:p>
          <a:p>
            <a:pPr marL="171426" indent="-171426">
              <a:buFont typeface="Arial"/>
              <a:buChar char="•"/>
              <a:defRPr/>
            </a:pPr>
            <a:r>
              <a:rPr lang="en-US" dirty="0" smtClean="0"/>
              <a:t>Links research to healthcare concepts to support interoperability</a:t>
            </a:r>
          </a:p>
          <a:p>
            <a:pPr>
              <a:defRPr/>
            </a:pPr>
            <a:endParaRPr lang="en-US" dirty="0"/>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571963-9588-CF4F-93B3-B17062B65D93}" type="slidenum">
              <a:rPr lang="en-US" sz="1200"/>
              <a:pPr eaLnBrk="1" hangingPunct="1"/>
              <a:t>18</a:t>
            </a:fld>
            <a:endParaRPr lang="en-US" sz="1200"/>
          </a:p>
        </p:txBody>
      </p:sp>
    </p:spTree>
    <p:extLst>
      <p:ext uri="{BB962C8B-B14F-4D97-AF65-F5344CB8AC3E}">
        <p14:creationId xmlns:p14="http://schemas.microsoft.com/office/powerpoint/2010/main" val="2137385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92002" name="Rectangle 2"/>
          <p:cNvSpPr>
            <a:spLocks noGrp="1" noChangeArrowheads="1"/>
          </p:cNvSpPr>
          <p:nvPr>
            <p:ph type="ctrTitle"/>
          </p:nvPr>
        </p:nvSpPr>
        <p:spPr>
          <a:xfrm>
            <a:off x="4978401" y="414867"/>
            <a:ext cx="6491817" cy="2133600"/>
          </a:xfrm>
        </p:spPr>
        <p:txBody>
          <a:bodyPr anchor="t"/>
          <a:lstStyle>
            <a:lvl1pPr algn="r">
              <a:defRPr sz="1600" b="0">
                <a:solidFill>
                  <a:srgbClr val="BBE0E3"/>
                </a:solidFill>
              </a:defRPr>
            </a:lvl1pPr>
          </a:lstStyle>
          <a:p>
            <a:r>
              <a:rPr lang="en-US" dirty="0"/>
              <a:t>Click to edit Master title style</a:t>
            </a:r>
          </a:p>
        </p:txBody>
      </p:sp>
      <p:sp>
        <p:nvSpPr>
          <p:cNvPr id="1792003" name="Rectangle 3"/>
          <p:cNvSpPr>
            <a:spLocks noGrp="1" noChangeArrowheads="1"/>
          </p:cNvSpPr>
          <p:nvPr>
            <p:ph type="subTitle" idx="1"/>
          </p:nvPr>
        </p:nvSpPr>
        <p:spPr>
          <a:xfrm>
            <a:off x="1852084" y="5765800"/>
            <a:ext cx="8161160" cy="838200"/>
          </a:xfrm>
        </p:spPr>
        <p:txBody>
          <a:bodyPr/>
          <a:lstStyle>
            <a:lvl1pPr marL="0" indent="0">
              <a:buFontTx/>
              <a:buNone/>
              <a:defRPr sz="1800" b="1">
                <a:solidFill>
                  <a:srgbClr val="BBE0E3"/>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A7987-2953-874F-B851-8740B6FCFA49}" type="datetime1">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14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0203D-A87F-1E41-B6F8-18EE64CDA03F}" type="datetime1">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716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09E97-424B-384A-9EF6-46649CA0B7F4}" type="datetime1">
              <a:rPr lang="en-US" smtClean="0">
                <a:solidFill>
                  <a:prstClr val="black">
                    <a:tint val="75000"/>
                  </a:prstClr>
                </a:solidFill>
              </a:rPr>
              <a:pPr/>
              <a:t>5/28/2015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76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97A00-86D6-774F-A88E-9FE7754D28F2}" type="datetime1">
              <a:rPr lang="en-US" smtClean="0">
                <a:solidFill>
                  <a:prstClr val="black">
                    <a:tint val="75000"/>
                  </a:prstClr>
                </a:solidFill>
              </a:rPr>
              <a:pPr/>
              <a:t>5/28/2015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782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99892-7A7F-C14F-B64E-4CD8C14B6DBA}" type="datetime1">
              <a:rPr lang="en-US" smtClean="0">
                <a:solidFill>
                  <a:prstClr val="black">
                    <a:tint val="75000"/>
                  </a:prstClr>
                </a:solidFill>
              </a:rPr>
              <a:pPr/>
              <a:t>5/28/2015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92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4C451-65D4-A447-B08A-5EFF0911A4A3}" type="datetime1">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80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DB6BC-620E-0C43-99DF-F8C010BDF6C0}" type="datetime1">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92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13EBB-E662-1E48-9771-BCD15E9301BC}" type="datetime1">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326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05887-240D-3B42-BAA3-8582EDBD7CF4}" type="datetime1">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920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92002" name="Rectangle 2"/>
          <p:cNvSpPr>
            <a:spLocks noGrp="1" noChangeArrowheads="1"/>
          </p:cNvSpPr>
          <p:nvPr>
            <p:ph type="ctrTitle"/>
          </p:nvPr>
        </p:nvSpPr>
        <p:spPr>
          <a:xfrm>
            <a:off x="4978401" y="414867"/>
            <a:ext cx="6491817" cy="2133600"/>
          </a:xfrm>
        </p:spPr>
        <p:txBody>
          <a:bodyPr anchor="t"/>
          <a:lstStyle>
            <a:lvl1pPr algn="r">
              <a:defRPr sz="1600" b="0">
                <a:solidFill>
                  <a:srgbClr val="BBE0E3"/>
                </a:solidFill>
              </a:defRPr>
            </a:lvl1pPr>
          </a:lstStyle>
          <a:p>
            <a:r>
              <a:rPr lang="en-US" dirty="0"/>
              <a:t>Click to edit Master title style</a:t>
            </a:r>
          </a:p>
        </p:txBody>
      </p:sp>
      <p:sp>
        <p:nvSpPr>
          <p:cNvPr id="1792003" name="Rectangle 3"/>
          <p:cNvSpPr>
            <a:spLocks noGrp="1" noChangeArrowheads="1"/>
          </p:cNvSpPr>
          <p:nvPr>
            <p:ph type="subTitle" idx="1"/>
          </p:nvPr>
        </p:nvSpPr>
        <p:spPr>
          <a:xfrm>
            <a:off x="1852084" y="5765800"/>
            <a:ext cx="8161160" cy="838200"/>
          </a:xfrm>
        </p:spPr>
        <p:txBody>
          <a:bodyPr/>
          <a:lstStyle>
            <a:lvl1pPr marL="0" indent="0">
              <a:buFontTx/>
              <a:buNone/>
              <a:defRPr sz="1800" b="1">
                <a:solidFill>
                  <a:srgbClr val="BBE0E3"/>
                </a:solidFill>
              </a:defRPr>
            </a:lvl1pPr>
          </a:lstStyle>
          <a:p>
            <a:r>
              <a:rPr lang="en-US" dirty="0"/>
              <a:t>Click to edit Master subtitle style</a:t>
            </a:r>
          </a:p>
        </p:txBody>
      </p:sp>
    </p:spTree>
    <p:extLst>
      <p:ext uri="{BB962C8B-B14F-4D97-AF65-F5344CB8AC3E}">
        <p14:creationId xmlns:p14="http://schemas.microsoft.com/office/powerpoint/2010/main" val="119373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chemeClr val="bg1"/>
                </a:solidFill>
              </a:rPr>
              <a:t>© CDISC </a:t>
            </a:r>
            <a:r>
              <a:rPr lang="en-GB" sz="800" dirty="0" smtClean="0">
                <a:solidFill>
                  <a:schemeClr val="bg1"/>
                </a:solidFill>
              </a:rPr>
              <a:t>2015</a:t>
            </a:r>
            <a:r>
              <a:rPr lang="en-GB" sz="800" dirty="0">
                <a:solidFill>
                  <a:schemeClr val="bg1"/>
                </a:solidFill>
              </a:rPr>
              <a:t>	</a:t>
            </a:r>
            <a:r>
              <a:rPr lang="en-GB" sz="800" dirty="0" smtClean="0">
                <a:solidFill>
                  <a:schemeClr val="bg1"/>
                </a:solidFill>
              </a:rPr>
              <a:t> </a:t>
            </a:r>
            <a:endParaRPr lang="en-GB" sz="800" dirty="0">
              <a:solidFill>
                <a:schemeClr val="bg1"/>
              </a:solidFill>
            </a:endParaRPr>
          </a:p>
        </p:txBody>
      </p:sp>
      <p:sp>
        <p:nvSpPr>
          <p:cNvPr id="2" name="Title 1"/>
          <p:cNvSpPr>
            <a:spLocks noGrp="1"/>
          </p:cNvSpPr>
          <p:nvPr>
            <p:ph type="title"/>
          </p:nvPr>
        </p:nvSpPr>
        <p:spPr>
          <a:xfrm>
            <a:off x="1840089" y="1134085"/>
            <a:ext cx="9640711" cy="1362075"/>
          </a:xfrm>
        </p:spPr>
        <p:txBody>
          <a:bodyPr/>
          <a:lstStyle>
            <a:lvl1pPr algn="l">
              <a:defRPr sz="3200" b="1" cap="none" baseline="0">
                <a:solidFill>
                  <a:srgbClr val="0032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40089" y="2743200"/>
            <a:ext cx="9486195" cy="1500187"/>
          </a:xfrm>
        </p:spPr>
        <p:txBody>
          <a:bodyPr/>
          <a:lstStyle>
            <a:lvl1pPr marL="0" indent="0">
              <a:buNone/>
              <a:defRPr sz="2000">
                <a:solidFill>
                  <a:srgbClr val="4D4D4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B8210083-6BCC-4C89-B37E-4621269EBD9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2015</a:t>
            </a:r>
            <a:r>
              <a:rPr lang="en-GB" sz="800" dirty="0">
                <a:solidFill>
                  <a:srgbClr val="FFFFFF"/>
                </a:solidFill>
              </a:rPr>
              <a:t>	</a:t>
            </a:r>
            <a:r>
              <a:rPr lang="en-GB" sz="800" dirty="0" smtClean="0">
                <a:solidFill>
                  <a:srgbClr val="FFFFFF"/>
                </a:solidFill>
              </a:rPr>
              <a:t> </a:t>
            </a:r>
            <a:endParaRPr lang="en-GB" sz="800" dirty="0">
              <a:solidFill>
                <a:srgbClr val="FFFFFF"/>
              </a:solidFill>
            </a:endParaRPr>
          </a:p>
        </p:txBody>
      </p:sp>
      <p:sp>
        <p:nvSpPr>
          <p:cNvPr id="2" name="Title 1"/>
          <p:cNvSpPr>
            <a:spLocks noGrp="1"/>
          </p:cNvSpPr>
          <p:nvPr>
            <p:ph type="title"/>
          </p:nvPr>
        </p:nvSpPr>
        <p:spPr>
          <a:xfrm>
            <a:off x="1840089" y="1134085"/>
            <a:ext cx="9640711" cy="1362075"/>
          </a:xfrm>
        </p:spPr>
        <p:txBody>
          <a:bodyPr/>
          <a:lstStyle>
            <a:lvl1pPr algn="l">
              <a:defRPr sz="3200" b="1" cap="none" baseline="0">
                <a:solidFill>
                  <a:srgbClr val="0032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40089" y="2743200"/>
            <a:ext cx="9486195" cy="1500187"/>
          </a:xfrm>
        </p:spPr>
        <p:txBody>
          <a:bodyPr/>
          <a:lstStyle>
            <a:lvl1pPr marL="0" indent="0">
              <a:buNone/>
              <a:defRPr sz="2000">
                <a:solidFill>
                  <a:srgbClr val="4D4D4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B8210083-6BCC-4C89-B37E-4621269EBD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5340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2015</a:t>
            </a:r>
            <a:endParaRPr lang="en-GB" sz="800" dirty="0">
              <a:solidFill>
                <a:srgbClr val="FFFFFF"/>
              </a:solidFill>
            </a:endParaRPr>
          </a:p>
        </p:txBody>
      </p:sp>
      <p:sp>
        <p:nvSpPr>
          <p:cNvPr id="2" name="Title 1"/>
          <p:cNvSpPr>
            <a:spLocks noGrp="1"/>
          </p:cNvSpPr>
          <p:nvPr>
            <p:ph type="title"/>
          </p:nvPr>
        </p:nvSpPr>
        <p:spPr>
          <a:xfrm>
            <a:off x="1840089" y="1140909"/>
            <a:ext cx="9640711" cy="1362075"/>
          </a:xfrm>
        </p:spPr>
        <p:txBody>
          <a:bodyPr/>
          <a:lstStyle>
            <a:lvl1pPr algn="l">
              <a:defRPr sz="3200" b="1" cap="none" baseline="0">
                <a:solidFill>
                  <a:srgbClr val="0032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40089" y="2743200"/>
            <a:ext cx="9486195" cy="1500187"/>
          </a:xfrm>
        </p:spPr>
        <p:txBody>
          <a:bodyPr/>
          <a:lstStyle>
            <a:lvl1pPr marL="0" indent="0">
              <a:buNone/>
              <a:defRPr sz="2000">
                <a:solidFill>
                  <a:srgbClr val="4D4D4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494C71A9-550A-4E8C-9A50-0522F246A7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8588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2015</a:t>
            </a:r>
            <a:r>
              <a:rPr lang="en-GB" sz="800" dirty="0">
                <a:solidFill>
                  <a:srgbClr val="FFFFFF"/>
                </a:solidFill>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p:txBody>
          <a:bodyPr/>
          <a:lstStyle>
            <a:lvl1pPr>
              <a:defRPr sz="1000"/>
            </a:lvl1pPr>
          </a:lstStyle>
          <a:p>
            <a:pPr>
              <a:defRPr/>
            </a:pPr>
            <a:fld id="{0D1287BB-CDCE-494F-9DCF-9FEDADDCA2F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3047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2015</a:t>
            </a:r>
            <a:r>
              <a:rPr lang="en-GB" sz="800" dirty="0">
                <a:solidFill>
                  <a:srgbClr val="FFFFFF"/>
                </a:solidFill>
              </a:rPr>
              <a:t>	</a:t>
            </a:r>
          </a:p>
        </p:txBody>
      </p:sp>
      <p:sp>
        <p:nvSpPr>
          <p:cNvPr id="2" name="Title 1"/>
          <p:cNvSpPr>
            <a:spLocks noGrp="1"/>
          </p:cNvSpPr>
          <p:nvPr>
            <p:ph type="title"/>
          </p:nvPr>
        </p:nvSpPr>
        <p:spPr>
          <a:xfrm>
            <a:off x="1828803" y="265816"/>
            <a:ext cx="10972800" cy="85411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0"/>
          </p:nvPr>
        </p:nvSpPr>
        <p:spPr/>
        <p:txBody>
          <a:bodyPr/>
          <a:lstStyle>
            <a:lvl1pPr>
              <a:defRPr sz="1000"/>
            </a:lvl1pPr>
          </a:lstStyle>
          <a:p>
            <a:pPr>
              <a:defRPr/>
            </a:pPr>
            <a:fld id="{B7EB846E-E32D-4742-ABEE-D00AF927A5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52688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951567" y="6565901"/>
            <a:ext cx="2258484"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2015</a:t>
            </a:r>
            <a:endParaRPr lang="en-GB" sz="800" dirty="0">
              <a:solidFill>
                <a:srgbClr val="FFFFFF"/>
              </a:solidFill>
            </a:endParaRPr>
          </a:p>
        </p:txBody>
      </p:sp>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D10ECCB2-54DF-4472-9674-680C6B4402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4914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951567" y="6565901"/>
            <a:ext cx="2258484"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800" dirty="0" smtClean="0">
                <a:solidFill>
                  <a:srgbClr val="FFFFFF"/>
                </a:solidFill>
              </a:rPr>
              <a:t>© CDISC 2014</a:t>
            </a:r>
          </a:p>
        </p:txBody>
      </p:sp>
      <p:sp>
        <p:nvSpPr>
          <p:cNvPr id="3" name="Rectangle 2"/>
          <p:cNvSpPr>
            <a:spLocks noGrp="1" noChangeArrowheads="1"/>
          </p:cNvSpPr>
          <p:nvPr>
            <p:ph type="sldNum" sz="quarter" idx="10"/>
          </p:nvPr>
        </p:nvSpPr>
        <p:spPr/>
        <p:txBody>
          <a:bodyPr/>
          <a:lstStyle>
            <a:lvl1pPr>
              <a:defRPr/>
            </a:lvl1pPr>
          </a:lstStyle>
          <a:p>
            <a:pPr>
              <a:defRPr/>
            </a:pPr>
            <a:fld id="{23FE942A-BFEC-564F-98EE-6FF1A0C45A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30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8534400" y="6356350"/>
            <a:ext cx="2650165" cy="365760"/>
          </a:xfrm>
          <a:prstGeom prst="rect">
            <a:avLst/>
          </a:prstGeom>
        </p:spPr>
        <p:txBody>
          <a:bodyPr/>
          <a:lstStyle/>
          <a:p>
            <a:fld id="{E7E68486-2B0D-4FB1-B605-A7423DD5ADB9}" type="datetimeFigureOut">
              <a:rPr kumimoji="1" lang="ja-JP" altLang="en-US" smtClean="0">
                <a:solidFill>
                  <a:srgbClr val="000000"/>
                </a:solidFill>
              </a:rPr>
              <a:pPr/>
              <a:t>2015/5/28</a:t>
            </a:fld>
            <a:endParaRPr kumimoji="1" lang="ja-JP" altLang="en-US">
              <a:solidFill>
                <a:srgbClr val="000000"/>
              </a:solidFill>
            </a:endParaRPr>
          </a:p>
        </p:txBody>
      </p:sp>
      <p:sp>
        <p:nvSpPr>
          <p:cNvPr id="5" name="フッター プレースホルダー 4"/>
          <p:cNvSpPr>
            <a:spLocks noGrp="1"/>
          </p:cNvSpPr>
          <p:nvPr>
            <p:ph type="ftr" sz="quarter" idx="11"/>
          </p:nvPr>
        </p:nvSpPr>
        <p:spPr>
          <a:xfrm>
            <a:off x="4943872" y="6356350"/>
            <a:ext cx="3594592" cy="365760"/>
          </a:xfrm>
          <a:prstGeom prst="rect">
            <a:avLst/>
          </a:prstGeom>
        </p:spPr>
        <p:txBody>
          <a:bodyPr/>
          <a:lstStyle/>
          <a:p>
            <a:endParaRPr kumimoji="1" lang="ja-JP" altLang="en-US">
              <a:solidFill>
                <a:srgbClr val="000000"/>
              </a:solidFill>
            </a:endParaRPr>
          </a:p>
        </p:txBody>
      </p:sp>
      <p:sp>
        <p:nvSpPr>
          <p:cNvPr id="6" name="スライド番号プレースホルダー 5"/>
          <p:cNvSpPr>
            <a:spLocks noGrp="1"/>
          </p:cNvSpPr>
          <p:nvPr>
            <p:ph type="sldNum" sz="quarter" idx="12"/>
          </p:nvPr>
        </p:nvSpPr>
        <p:spPr/>
        <p:txBody>
          <a:bodyPr/>
          <a:lstStyle/>
          <a:p>
            <a:fld id="{D9D055B2-FE11-40B3-8263-60B3EF485056}" type="slidenum">
              <a:rPr kumimoji="1" lang="ja-JP" altLang="en-US" smtClean="0">
                <a:solidFill>
                  <a:srgbClr val="FFFFFF"/>
                </a:solidFill>
              </a:rPr>
              <a:pPr/>
              <a:t>‹#›</a:t>
            </a:fld>
            <a:endParaRPr kumimoji="1" lang="ja-JP" altLang="en-US">
              <a:solidFill>
                <a:srgbClr val="FFFFFF"/>
              </a:solidFill>
            </a:endParaRPr>
          </a:p>
        </p:txBody>
      </p:sp>
      <p:sp>
        <p:nvSpPr>
          <p:cNvPr id="7" name="タイトル プレースホルダー 21"/>
          <p:cNvSpPr>
            <a:spLocks noGrp="1"/>
          </p:cNvSpPr>
          <p:nvPr>
            <p:ph type="title"/>
          </p:nvPr>
        </p:nvSpPr>
        <p:spPr>
          <a:xfrm>
            <a:off x="609600" y="152401"/>
            <a:ext cx="10972800" cy="801325"/>
          </a:xfrm>
          <a:prstGeom prst="rect">
            <a:avLst/>
          </a:prstGeom>
        </p:spPr>
        <p:txBody>
          <a:bodyPr vert="horz" anchor="b" anchorCtr="0">
            <a:normAutofit/>
          </a:bodyPr>
          <a:lstStyle/>
          <a:p>
            <a:r>
              <a:rPr kumimoji="0" lang="ja-JP" altLang="en-US" smtClean="0"/>
              <a:t>マスター タイトルの書式設定</a:t>
            </a:r>
            <a:endParaRPr kumimoji="0" lang="en-US" dirty="0"/>
          </a:p>
        </p:txBody>
      </p:sp>
      <p:sp>
        <p:nvSpPr>
          <p:cNvPr id="9" name="テキスト プレースホルダー 12"/>
          <p:cNvSpPr>
            <a:spLocks noGrp="1"/>
          </p:cNvSpPr>
          <p:nvPr>
            <p:ph idx="1"/>
          </p:nvPr>
        </p:nvSpPr>
        <p:spPr>
          <a:xfrm>
            <a:off x="609600" y="1088740"/>
            <a:ext cx="10972800" cy="504078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dirty="0"/>
          </a:p>
        </p:txBody>
      </p:sp>
    </p:spTree>
    <p:extLst>
      <p:ext uri="{BB962C8B-B14F-4D97-AF65-F5344CB8AC3E}">
        <p14:creationId xmlns:p14="http://schemas.microsoft.com/office/powerpoint/2010/main" val="6094029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F367419-A5F9-4875-BE81-22EA821A7951}" type="datetimeFigureOut">
              <a:rPr lang="en-US" smtClean="0">
                <a:solidFill>
                  <a:srgbClr val="000000"/>
                </a:solidFill>
              </a:rPr>
              <a:pPr/>
              <a:t>5/28/2015</a:t>
            </a:fld>
            <a:endParaRPr lang="en-US">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F883DD07-1282-4788-81CB-F1EE40C2E3C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886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370667" y="6550026"/>
            <a:ext cx="1835151" cy="3079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defRPr/>
            </a:pPr>
            <a:r>
              <a:rPr lang="en-GB" sz="1400" smtClean="0">
                <a:solidFill>
                  <a:srgbClr val="000000"/>
                </a:solidFill>
                <a:latin typeface="Georgia" pitchFamily="-84" charset="0"/>
                <a:cs typeface="Arial" charset="0"/>
              </a:rPr>
              <a:t>© 2012</a:t>
            </a:r>
          </a:p>
        </p:txBody>
      </p:sp>
      <p:sp>
        <p:nvSpPr>
          <p:cNvPr id="125955" name="Rectangle 3"/>
          <p:cNvSpPr>
            <a:spLocks noGrp="1" noChangeArrowheads="1"/>
          </p:cNvSpPr>
          <p:nvPr>
            <p:ph type="ctrTitle"/>
          </p:nvPr>
        </p:nvSpPr>
        <p:spPr>
          <a:xfrm>
            <a:off x="2891368" y="2065339"/>
            <a:ext cx="7979833" cy="1595437"/>
          </a:xfrm>
        </p:spPr>
        <p:txBody>
          <a:bodyPr anchor="t"/>
          <a:lstStyle>
            <a:lvl1pPr>
              <a:defRPr sz="3000">
                <a:solidFill>
                  <a:srgbClr val="2579B1"/>
                </a:solidFill>
              </a:defRPr>
            </a:lvl1pPr>
          </a:lstStyle>
          <a:p>
            <a:r>
              <a:rPr lang="en-US" dirty="0"/>
              <a:t>Click to edit Master title style</a:t>
            </a:r>
          </a:p>
        </p:txBody>
      </p:sp>
    </p:spTree>
    <p:extLst>
      <p:ext uri="{BB962C8B-B14F-4D97-AF65-F5344CB8AC3E}">
        <p14:creationId xmlns:p14="http://schemas.microsoft.com/office/powerpoint/2010/main" val="311049852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92002" name="Rectangle 2"/>
          <p:cNvSpPr>
            <a:spLocks noGrp="1" noChangeArrowheads="1"/>
          </p:cNvSpPr>
          <p:nvPr>
            <p:ph type="ctrTitle"/>
          </p:nvPr>
        </p:nvSpPr>
        <p:spPr>
          <a:xfrm>
            <a:off x="4978401" y="414867"/>
            <a:ext cx="6491817" cy="2133600"/>
          </a:xfrm>
        </p:spPr>
        <p:txBody>
          <a:bodyPr anchor="t"/>
          <a:lstStyle>
            <a:lvl1pPr algn="r">
              <a:defRPr sz="1600" b="0">
                <a:solidFill>
                  <a:srgbClr val="BBE0E3"/>
                </a:solidFill>
              </a:defRPr>
            </a:lvl1pPr>
          </a:lstStyle>
          <a:p>
            <a:r>
              <a:rPr lang="en-US" dirty="0"/>
              <a:t>Click to edit Master title style</a:t>
            </a:r>
          </a:p>
        </p:txBody>
      </p:sp>
      <p:sp>
        <p:nvSpPr>
          <p:cNvPr id="1792003" name="Rectangle 3"/>
          <p:cNvSpPr>
            <a:spLocks noGrp="1" noChangeArrowheads="1"/>
          </p:cNvSpPr>
          <p:nvPr>
            <p:ph type="subTitle" idx="1"/>
          </p:nvPr>
        </p:nvSpPr>
        <p:spPr>
          <a:xfrm>
            <a:off x="1852084" y="5765800"/>
            <a:ext cx="8161160" cy="838200"/>
          </a:xfrm>
        </p:spPr>
        <p:txBody>
          <a:bodyPr/>
          <a:lstStyle>
            <a:lvl1pPr marL="0" indent="0">
              <a:buFontTx/>
              <a:buNone/>
              <a:defRPr sz="1800" b="1">
                <a:solidFill>
                  <a:srgbClr val="BBE0E3"/>
                </a:solidFill>
              </a:defRPr>
            </a:lvl1pPr>
          </a:lstStyle>
          <a:p>
            <a:r>
              <a:rPr lang="en-US" dirty="0"/>
              <a:t>Click to edit Master subtitle style</a:t>
            </a:r>
          </a:p>
        </p:txBody>
      </p:sp>
    </p:spTree>
    <p:extLst>
      <p:ext uri="{BB962C8B-B14F-4D97-AF65-F5344CB8AC3E}">
        <p14:creationId xmlns:p14="http://schemas.microsoft.com/office/powerpoint/2010/main" val="380038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chemeClr val="bg1"/>
                </a:solidFill>
              </a:rPr>
              <a:t>© CDISC </a:t>
            </a:r>
            <a:r>
              <a:rPr lang="en-GB" sz="800" dirty="0" smtClean="0">
                <a:solidFill>
                  <a:schemeClr val="bg1"/>
                </a:solidFill>
              </a:rPr>
              <a:t>2015</a:t>
            </a:r>
            <a:endParaRPr lang="en-GB" sz="800" dirty="0">
              <a:solidFill>
                <a:schemeClr val="bg1"/>
              </a:solidFill>
            </a:endParaRPr>
          </a:p>
        </p:txBody>
      </p:sp>
      <p:sp>
        <p:nvSpPr>
          <p:cNvPr id="2" name="Title 1"/>
          <p:cNvSpPr>
            <a:spLocks noGrp="1"/>
          </p:cNvSpPr>
          <p:nvPr>
            <p:ph type="title"/>
          </p:nvPr>
        </p:nvSpPr>
        <p:spPr>
          <a:xfrm>
            <a:off x="1840089" y="1140909"/>
            <a:ext cx="9640711" cy="1362075"/>
          </a:xfrm>
        </p:spPr>
        <p:txBody>
          <a:bodyPr/>
          <a:lstStyle>
            <a:lvl1pPr algn="l">
              <a:defRPr sz="3200" b="1" cap="none" baseline="0">
                <a:solidFill>
                  <a:srgbClr val="0032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40089" y="2743200"/>
            <a:ext cx="9486195" cy="1500187"/>
          </a:xfrm>
        </p:spPr>
        <p:txBody>
          <a:bodyPr/>
          <a:lstStyle>
            <a:lvl1pPr marL="0" indent="0">
              <a:buNone/>
              <a:defRPr sz="2000">
                <a:solidFill>
                  <a:srgbClr val="4D4D4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494C71A9-550A-4E8C-9A50-0522F246A7D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2014</a:t>
            </a:r>
            <a:r>
              <a:rPr lang="en-GB" sz="800" dirty="0">
                <a:solidFill>
                  <a:srgbClr val="FFFFFF"/>
                </a:solidFill>
              </a:rPr>
              <a:t>	</a:t>
            </a:r>
          </a:p>
        </p:txBody>
      </p:sp>
      <p:sp>
        <p:nvSpPr>
          <p:cNvPr id="2" name="Title 1"/>
          <p:cNvSpPr>
            <a:spLocks noGrp="1"/>
          </p:cNvSpPr>
          <p:nvPr>
            <p:ph type="title"/>
          </p:nvPr>
        </p:nvSpPr>
        <p:spPr>
          <a:xfrm>
            <a:off x="1840089" y="1134085"/>
            <a:ext cx="9640711" cy="1362075"/>
          </a:xfrm>
        </p:spPr>
        <p:txBody>
          <a:bodyPr/>
          <a:lstStyle>
            <a:lvl1pPr algn="l">
              <a:defRPr sz="3200" b="1" cap="none" baseline="0">
                <a:solidFill>
                  <a:srgbClr val="0032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40089" y="2743200"/>
            <a:ext cx="9486195" cy="1500187"/>
          </a:xfrm>
        </p:spPr>
        <p:txBody>
          <a:bodyPr/>
          <a:lstStyle>
            <a:lvl1pPr marL="0" indent="0">
              <a:buNone/>
              <a:defRPr sz="2000">
                <a:solidFill>
                  <a:srgbClr val="4D4D4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B8210083-6BCC-4C89-B37E-4621269EBD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810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2014</a:t>
            </a:r>
            <a:r>
              <a:rPr lang="en-GB" sz="800" dirty="0">
                <a:solidFill>
                  <a:srgbClr val="FFFFFF"/>
                </a:solidFill>
              </a:rPr>
              <a:t>	</a:t>
            </a:r>
          </a:p>
        </p:txBody>
      </p:sp>
      <p:sp>
        <p:nvSpPr>
          <p:cNvPr id="2" name="Title 1"/>
          <p:cNvSpPr>
            <a:spLocks noGrp="1"/>
          </p:cNvSpPr>
          <p:nvPr>
            <p:ph type="title"/>
          </p:nvPr>
        </p:nvSpPr>
        <p:spPr>
          <a:xfrm>
            <a:off x="1840089" y="1140909"/>
            <a:ext cx="9640711" cy="1362075"/>
          </a:xfrm>
        </p:spPr>
        <p:txBody>
          <a:bodyPr/>
          <a:lstStyle>
            <a:lvl1pPr algn="l">
              <a:defRPr sz="3200" b="1" cap="none" baseline="0">
                <a:solidFill>
                  <a:srgbClr val="0032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40089" y="2743200"/>
            <a:ext cx="9486195" cy="1500187"/>
          </a:xfrm>
        </p:spPr>
        <p:txBody>
          <a:bodyPr/>
          <a:lstStyle>
            <a:lvl1pPr marL="0" indent="0">
              <a:buNone/>
              <a:defRPr sz="2000">
                <a:solidFill>
                  <a:srgbClr val="4D4D4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494C71A9-550A-4E8C-9A50-0522F246A7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0806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2014</a:t>
            </a:r>
            <a:r>
              <a:rPr lang="en-GB" sz="800" dirty="0">
                <a:solidFill>
                  <a:srgbClr val="FFFFFF"/>
                </a:solidFill>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p:txBody>
          <a:bodyPr/>
          <a:lstStyle>
            <a:lvl1pPr>
              <a:defRPr sz="1000"/>
            </a:lvl1pPr>
          </a:lstStyle>
          <a:p>
            <a:pPr>
              <a:defRPr/>
            </a:pPr>
            <a:fld id="{0D1287BB-CDCE-494F-9DCF-9FEDADDCA2F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55070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2014</a:t>
            </a:r>
            <a:r>
              <a:rPr lang="en-GB" sz="800" dirty="0">
                <a:solidFill>
                  <a:srgbClr val="FFFFFF"/>
                </a:solidFill>
              </a:rPr>
              <a:t>	</a:t>
            </a:r>
          </a:p>
        </p:txBody>
      </p:sp>
      <p:sp>
        <p:nvSpPr>
          <p:cNvPr id="2" name="Title 1"/>
          <p:cNvSpPr>
            <a:spLocks noGrp="1"/>
          </p:cNvSpPr>
          <p:nvPr>
            <p:ph type="title"/>
          </p:nvPr>
        </p:nvSpPr>
        <p:spPr>
          <a:xfrm>
            <a:off x="1828803" y="265816"/>
            <a:ext cx="10972800" cy="85411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0"/>
          </p:nvPr>
        </p:nvSpPr>
        <p:spPr/>
        <p:txBody>
          <a:bodyPr/>
          <a:lstStyle>
            <a:lvl1pPr>
              <a:defRPr sz="1000"/>
            </a:lvl1pPr>
          </a:lstStyle>
          <a:p>
            <a:pPr>
              <a:defRPr/>
            </a:pPr>
            <a:fld id="{B7EB846E-E32D-4742-ABEE-D00AF927A5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60383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951567" y="6565901"/>
            <a:ext cx="2258484" cy="214313"/>
          </a:xfrm>
          <a:prstGeom prst="rect">
            <a:avLst/>
          </a:prstGeom>
          <a:noFill/>
          <a:ln w="9525">
            <a:noFill/>
            <a:miter lim="800000"/>
            <a:headEnd/>
            <a:tailEnd/>
          </a:ln>
        </p:spPr>
        <p:txBody>
          <a:bodyPr anchor="ctr">
            <a:spAutoFit/>
          </a:bodyPr>
          <a:lstStyle/>
          <a:p>
            <a:pPr>
              <a:defRPr/>
            </a:pPr>
            <a:r>
              <a:rPr lang="en-GB" sz="800" dirty="0">
                <a:solidFill>
                  <a:srgbClr val="FFFFFF"/>
                </a:solidFill>
              </a:rPr>
              <a:t>© CDISC </a:t>
            </a:r>
            <a:r>
              <a:rPr lang="en-GB" sz="800" dirty="0" smtClean="0">
                <a:solidFill>
                  <a:srgbClr val="FFFFFF"/>
                </a:solidFill>
              </a:rPr>
              <a:t>2014</a:t>
            </a:r>
            <a:endParaRPr lang="en-GB" sz="800" dirty="0">
              <a:solidFill>
                <a:srgbClr val="FFFFFF"/>
              </a:solidFill>
            </a:endParaRPr>
          </a:p>
        </p:txBody>
      </p:sp>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D10ECCB2-54DF-4472-9674-680C6B4402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6364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FCF5231-3ADD-2D42-95F8-032FA6D1BE0B}" type="slidenum">
              <a:rPr lang="ja-JP" altLang="en-US">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303754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19862016"/>
      </p:ext>
    </p:extLst>
  </p:cSld>
  <p:clrMapOvr>
    <a:masterClrMapping/>
  </p:clrMapOvr>
  <p:transition>
    <p:checker/>
  </p:transition>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chemeClr val="bg1"/>
                </a:solidFill>
              </a:rPr>
              <a:t>© CDISC </a:t>
            </a:r>
            <a:r>
              <a:rPr lang="en-GB" sz="800" dirty="0" smtClean="0">
                <a:solidFill>
                  <a:schemeClr val="bg1"/>
                </a:solidFill>
              </a:rPr>
              <a:t>2015</a:t>
            </a:r>
            <a:r>
              <a:rPr lang="en-GB" sz="800" dirty="0">
                <a:solidFill>
                  <a:schemeClr val="bg1"/>
                </a:solidFill>
              </a:rPr>
              <a: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p:txBody>
          <a:bodyPr/>
          <a:lstStyle>
            <a:lvl1pPr>
              <a:defRPr sz="1000"/>
            </a:lvl1pPr>
          </a:lstStyle>
          <a:p>
            <a:pPr>
              <a:defRPr/>
            </a:pPr>
            <a:fld id="{0D1287BB-CDCE-494F-9DCF-9FEDADDCA2F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1951567" y="6565901"/>
            <a:ext cx="1835151" cy="214313"/>
          </a:xfrm>
          <a:prstGeom prst="rect">
            <a:avLst/>
          </a:prstGeom>
          <a:noFill/>
          <a:ln w="9525">
            <a:noFill/>
            <a:miter lim="800000"/>
            <a:headEnd/>
            <a:tailEnd/>
          </a:ln>
        </p:spPr>
        <p:txBody>
          <a:bodyPr anchor="ctr">
            <a:spAutoFit/>
          </a:bodyPr>
          <a:lstStyle/>
          <a:p>
            <a:pPr>
              <a:defRPr/>
            </a:pPr>
            <a:r>
              <a:rPr lang="en-GB" sz="800" dirty="0">
                <a:solidFill>
                  <a:schemeClr val="bg1"/>
                </a:solidFill>
              </a:rPr>
              <a:t>© CDISC </a:t>
            </a:r>
            <a:r>
              <a:rPr lang="en-GB" sz="800" dirty="0" smtClean="0">
                <a:solidFill>
                  <a:schemeClr val="bg1"/>
                </a:solidFill>
              </a:rPr>
              <a:t>2015</a:t>
            </a:r>
            <a:r>
              <a:rPr lang="en-GB" sz="800" dirty="0">
                <a:solidFill>
                  <a:schemeClr val="bg1"/>
                </a:solidFill>
              </a:rPr>
              <a:t>	</a:t>
            </a:r>
          </a:p>
        </p:txBody>
      </p:sp>
      <p:sp>
        <p:nvSpPr>
          <p:cNvPr id="2" name="Title 1"/>
          <p:cNvSpPr>
            <a:spLocks noGrp="1"/>
          </p:cNvSpPr>
          <p:nvPr>
            <p:ph type="title"/>
          </p:nvPr>
        </p:nvSpPr>
        <p:spPr>
          <a:xfrm>
            <a:off x="1828803" y="265816"/>
            <a:ext cx="10972800" cy="85411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0"/>
          </p:nvPr>
        </p:nvSpPr>
        <p:spPr/>
        <p:txBody>
          <a:bodyPr/>
          <a:lstStyle>
            <a:lvl1pPr>
              <a:defRPr sz="1000"/>
            </a:lvl1pPr>
          </a:lstStyle>
          <a:p>
            <a:pPr>
              <a:defRPr/>
            </a:pPr>
            <a:fld id="{B7EB846E-E32D-4742-ABEE-D00AF927A50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951567" y="6565901"/>
            <a:ext cx="2258484" cy="214313"/>
          </a:xfrm>
          <a:prstGeom prst="rect">
            <a:avLst/>
          </a:prstGeom>
          <a:noFill/>
          <a:ln w="9525">
            <a:noFill/>
            <a:miter lim="800000"/>
            <a:headEnd/>
            <a:tailEnd/>
          </a:ln>
        </p:spPr>
        <p:txBody>
          <a:bodyPr anchor="ctr">
            <a:spAutoFit/>
          </a:bodyPr>
          <a:lstStyle/>
          <a:p>
            <a:pPr>
              <a:defRPr/>
            </a:pPr>
            <a:r>
              <a:rPr lang="en-GB" sz="800" dirty="0">
                <a:solidFill>
                  <a:schemeClr val="bg1"/>
                </a:solidFill>
              </a:rPr>
              <a:t>© CDISC </a:t>
            </a:r>
            <a:r>
              <a:rPr lang="en-GB" sz="800" dirty="0" smtClean="0">
                <a:solidFill>
                  <a:schemeClr val="bg1"/>
                </a:solidFill>
              </a:rPr>
              <a:t>2015</a:t>
            </a:r>
            <a:endParaRPr lang="en-GB" sz="800" dirty="0">
              <a:solidFill>
                <a:schemeClr val="bg1"/>
              </a:solidFill>
            </a:endParaRPr>
          </a:p>
        </p:txBody>
      </p:sp>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D10ECCB2-54DF-4472-9674-680C6B4402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951567" y="6565901"/>
            <a:ext cx="2258484"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800" dirty="0" smtClean="0">
                <a:solidFill>
                  <a:schemeClr val="bg1"/>
                </a:solidFill>
                <a:cs typeface="+mn-cs"/>
              </a:rPr>
              <a:t>© CDISC 2014</a:t>
            </a:r>
          </a:p>
        </p:txBody>
      </p:sp>
      <p:sp>
        <p:nvSpPr>
          <p:cNvPr id="3" name="Rectangle 2"/>
          <p:cNvSpPr>
            <a:spLocks noGrp="1" noChangeArrowheads="1"/>
          </p:cNvSpPr>
          <p:nvPr>
            <p:ph type="sldNum" sz="quarter" idx="10"/>
          </p:nvPr>
        </p:nvSpPr>
        <p:spPr/>
        <p:txBody>
          <a:bodyPr/>
          <a:lstStyle>
            <a:lvl1pPr>
              <a:defRPr/>
            </a:lvl1pPr>
          </a:lstStyle>
          <a:p>
            <a:pPr>
              <a:defRPr/>
            </a:pPr>
            <a:fld id="{23FE942A-BFEC-564F-98EE-6FF1A0C45A56}" type="slidenum">
              <a:rPr lang="en-US"/>
              <a:pPr>
                <a:defRPr/>
              </a:pPr>
              <a:t>‹#›</a:t>
            </a:fld>
            <a:endParaRPr lang="en-US"/>
          </a:p>
        </p:txBody>
      </p:sp>
    </p:spTree>
    <p:extLst>
      <p:ext uri="{BB962C8B-B14F-4D97-AF65-F5344CB8AC3E}">
        <p14:creationId xmlns:p14="http://schemas.microsoft.com/office/powerpoint/2010/main" val="144679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A6572F-D137-A64A-BB02-53B0A2E5F634}" type="datetime1">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67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F3E6F-D84C-7346-A4A1-A317881E4AC6}" type="datetime1">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7C2E5A-387A-9446-BC85-C7FC31FD37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2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9384" y="254001"/>
            <a:ext cx="9743016"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39384" y="1295400"/>
            <a:ext cx="9743016"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9347200" y="6492876"/>
            <a:ext cx="2844800" cy="346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a:defRPr/>
            </a:pPr>
            <a:fld id="{95E813DF-62F7-4A03-BE97-9CA8716555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40" r:id="rId7"/>
  </p:sldLayoutIdLst>
  <p:hf hdr="0" ftr="0" dt="0"/>
  <p:txStyles>
    <p:titleStyle>
      <a:lvl1pPr algn="l" rtl="0" eaLnBrk="0" fontAlgn="base" hangingPunct="0">
        <a:spcBef>
          <a:spcPct val="0"/>
        </a:spcBef>
        <a:spcAft>
          <a:spcPct val="0"/>
        </a:spcAft>
        <a:defRPr sz="3200" b="1">
          <a:solidFill>
            <a:srgbClr val="003264"/>
          </a:solidFill>
          <a:latin typeface="+mj-lt"/>
          <a:ea typeface="+mj-ea"/>
          <a:cs typeface="+mj-cs"/>
        </a:defRPr>
      </a:lvl1pPr>
      <a:lvl2pPr algn="l" rtl="0" eaLnBrk="0" fontAlgn="base" hangingPunct="0">
        <a:spcBef>
          <a:spcPct val="0"/>
        </a:spcBef>
        <a:spcAft>
          <a:spcPct val="0"/>
        </a:spcAft>
        <a:defRPr sz="3200" b="1">
          <a:solidFill>
            <a:srgbClr val="003264"/>
          </a:solidFill>
          <a:latin typeface="Arial" charset="0"/>
        </a:defRPr>
      </a:lvl2pPr>
      <a:lvl3pPr algn="l" rtl="0" eaLnBrk="0" fontAlgn="base" hangingPunct="0">
        <a:spcBef>
          <a:spcPct val="0"/>
        </a:spcBef>
        <a:spcAft>
          <a:spcPct val="0"/>
        </a:spcAft>
        <a:defRPr sz="3200" b="1">
          <a:solidFill>
            <a:srgbClr val="003264"/>
          </a:solidFill>
          <a:latin typeface="Arial" charset="0"/>
        </a:defRPr>
      </a:lvl3pPr>
      <a:lvl4pPr algn="l" rtl="0" eaLnBrk="0" fontAlgn="base" hangingPunct="0">
        <a:spcBef>
          <a:spcPct val="0"/>
        </a:spcBef>
        <a:spcAft>
          <a:spcPct val="0"/>
        </a:spcAft>
        <a:defRPr sz="3200" b="1">
          <a:solidFill>
            <a:srgbClr val="003264"/>
          </a:solidFill>
          <a:latin typeface="Arial" charset="0"/>
        </a:defRPr>
      </a:lvl4pPr>
      <a:lvl5pPr algn="l" rtl="0" eaLnBrk="0" fontAlgn="base" hangingPunct="0">
        <a:spcBef>
          <a:spcPct val="0"/>
        </a:spcBef>
        <a:spcAft>
          <a:spcPct val="0"/>
        </a:spcAft>
        <a:defRPr sz="3200" b="1">
          <a:solidFill>
            <a:srgbClr val="003264"/>
          </a:solidFill>
          <a:latin typeface="Arial" charset="0"/>
        </a:defRPr>
      </a:lvl5pPr>
      <a:lvl6pPr marL="457200" algn="l" rtl="0" fontAlgn="base">
        <a:spcBef>
          <a:spcPct val="0"/>
        </a:spcBef>
        <a:spcAft>
          <a:spcPct val="0"/>
        </a:spcAft>
        <a:defRPr sz="3600">
          <a:solidFill>
            <a:srgbClr val="292929"/>
          </a:solidFill>
          <a:latin typeface="Arial" charset="0"/>
        </a:defRPr>
      </a:lvl6pPr>
      <a:lvl7pPr marL="914400" algn="l" rtl="0" fontAlgn="base">
        <a:spcBef>
          <a:spcPct val="0"/>
        </a:spcBef>
        <a:spcAft>
          <a:spcPct val="0"/>
        </a:spcAft>
        <a:defRPr sz="3600">
          <a:solidFill>
            <a:srgbClr val="292929"/>
          </a:solidFill>
          <a:latin typeface="Arial" charset="0"/>
        </a:defRPr>
      </a:lvl7pPr>
      <a:lvl8pPr marL="1371600" algn="l" rtl="0" fontAlgn="base">
        <a:spcBef>
          <a:spcPct val="0"/>
        </a:spcBef>
        <a:spcAft>
          <a:spcPct val="0"/>
        </a:spcAft>
        <a:defRPr sz="3600">
          <a:solidFill>
            <a:srgbClr val="292929"/>
          </a:solidFill>
          <a:latin typeface="Arial" charset="0"/>
        </a:defRPr>
      </a:lvl8pPr>
      <a:lvl9pPr marL="1828800" algn="l" rtl="0" fontAlgn="base">
        <a:spcBef>
          <a:spcPct val="0"/>
        </a:spcBef>
        <a:spcAft>
          <a:spcPct val="0"/>
        </a:spcAft>
        <a:defRPr sz="3600">
          <a:solidFill>
            <a:srgbClr val="292929"/>
          </a:solidFill>
          <a:latin typeface="Arial" charset="0"/>
        </a:defRPr>
      </a:lvl9pPr>
    </p:titleStyle>
    <p:bodyStyle>
      <a:lvl1pPr marL="273050" indent="-273050" algn="l" rtl="0" eaLnBrk="0" fontAlgn="base" hangingPunct="0">
        <a:spcBef>
          <a:spcPct val="20000"/>
        </a:spcBef>
        <a:spcAft>
          <a:spcPct val="0"/>
        </a:spcAft>
        <a:buClr>
          <a:schemeClr val="accent1"/>
        </a:buClr>
        <a:buChar char="•"/>
        <a:defRPr sz="2400">
          <a:solidFill>
            <a:srgbClr val="60606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000">
          <a:solidFill>
            <a:srgbClr val="606060"/>
          </a:solidFill>
          <a:latin typeface="+mn-lt"/>
        </a:defRPr>
      </a:lvl2pPr>
      <a:lvl3pPr marL="1143000" indent="-228600" algn="l" rtl="0" eaLnBrk="0" fontAlgn="base" hangingPunct="0">
        <a:spcBef>
          <a:spcPct val="20000"/>
        </a:spcBef>
        <a:spcAft>
          <a:spcPct val="0"/>
        </a:spcAft>
        <a:buClr>
          <a:schemeClr val="accent1"/>
        </a:buClr>
        <a:buChar char="•"/>
        <a:defRPr sz="2400">
          <a:solidFill>
            <a:srgbClr val="606060"/>
          </a:solidFill>
          <a:latin typeface="+mn-lt"/>
        </a:defRPr>
      </a:lvl3pPr>
      <a:lvl4pPr marL="1600200" indent="-228600" algn="l" rtl="0" eaLnBrk="0" fontAlgn="base" hangingPunct="0">
        <a:spcBef>
          <a:spcPct val="20000"/>
        </a:spcBef>
        <a:spcAft>
          <a:spcPct val="0"/>
        </a:spcAft>
        <a:buClr>
          <a:schemeClr val="accent1"/>
        </a:buClr>
        <a:buChar char="–"/>
        <a:defRPr sz="2000">
          <a:solidFill>
            <a:srgbClr val="606060"/>
          </a:solidFill>
          <a:latin typeface="+mn-lt"/>
        </a:defRPr>
      </a:lvl4pPr>
      <a:lvl5pPr marL="1951038" indent="-122238" algn="l" rtl="0" eaLnBrk="0" fontAlgn="base" hangingPunct="0">
        <a:spcBef>
          <a:spcPct val="20000"/>
        </a:spcBef>
        <a:spcAft>
          <a:spcPct val="0"/>
        </a:spcAft>
        <a:buChar char="»"/>
        <a:defRPr sz="2000">
          <a:solidFill>
            <a:srgbClr val="606060"/>
          </a:solidFill>
          <a:latin typeface="+mn-lt"/>
        </a:defRPr>
      </a:lvl5pPr>
      <a:lvl6pPr marL="2408238" algn="l" rtl="0" fontAlgn="base">
        <a:spcBef>
          <a:spcPct val="20000"/>
        </a:spcBef>
        <a:spcAft>
          <a:spcPct val="0"/>
        </a:spcAft>
        <a:defRPr>
          <a:solidFill>
            <a:srgbClr val="292929"/>
          </a:solidFill>
          <a:latin typeface="+mn-lt"/>
        </a:defRPr>
      </a:lvl6pPr>
      <a:lvl7pPr marL="2865438" algn="l" rtl="0" fontAlgn="base">
        <a:spcBef>
          <a:spcPct val="20000"/>
        </a:spcBef>
        <a:spcAft>
          <a:spcPct val="0"/>
        </a:spcAft>
        <a:defRPr>
          <a:solidFill>
            <a:srgbClr val="292929"/>
          </a:solidFill>
          <a:latin typeface="+mn-lt"/>
        </a:defRPr>
      </a:lvl7pPr>
      <a:lvl8pPr marL="3322638" algn="l" rtl="0" fontAlgn="base">
        <a:spcBef>
          <a:spcPct val="20000"/>
        </a:spcBef>
        <a:spcAft>
          <a:spcPct val="0"/>
        </a:spcAft>
        <a:defRPr>
          <a:solidFill>
            <a:srgbClr val="292929"/>
          </a:solidFill>
          <a:latin typeface="+mn-lt"/>
        </a:defRPr>
      </a:lvl8pPr>
      <a:lvl9pPr marL="3779838" algn="l" rtl="0" fontAlgn="base">
        <a:spcBef>
          <a:spcPct val="20000"/>
        </a:spcBef>
        <a:spcAft>
          <a:spcPct val="0"/>
        </a:spcAft>
        <a:defRPr>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8C43772-C00D-BA4A-951F-A6333E94DCDC}" type="datetime1">
              <a:rPr lang="en-US" smtClean="0">
                <a:solidFill>
                  <a:prstClr val="black">
                    <a:tint val="75000"/>
                  </a:prstClr>
                </a:solidFill>
                <a:latin typeface="Calibri"/>
              </a:rPr>
              <a:pPr defTabSz="457200" fontAlgn="auto">
                <a:spcBef>
                  <a:spcPts val="0"/>
                </a:spcBef>
                <a:spcAft>
                  <a:spcPts val="0"/>
                </a:spcAft>
              </a:pPr>
              <a:t>5/28/2015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7C7C2E5A-387A-9446-BC85-C7FC31FD3736}"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897645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9384" y="254001"/>
            <a:ext cx="9743016"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39384" y="1295400"/>
            <a:ext cx="9743016"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9347200" y="6492876"/>
            <a:ext cx="2844800" cy="346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a:defRPr/>
            </a:pPr>
            <a:fld id="{95E813DF-62F7-4A03-BE97-9CA87165550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332755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3" r:id="rId10"/>
  </p:sldLayoutIdLst>
  <p:hf hdr="0" ftr="0" dt="0"/>
  <p:txStyles>
    <p:titleStyle>
      <a:lvl1pPr algn="l" rtl="0" eaLnBrk="0" fontAlgn="base" hangingPunct="0">
        <a:spcBef>
          <a:spcPct val="0"/>
        </a:spcBef>
        <a:spcAft>
          <a:spcPct val="0"/>
        </a:spcAft>
        <a:defRPr sz="3200" b="1">
          <a:solidFill>
            <a:srgbClr val="003264"/>
          </a:solidFill>
          <a:latin typeface="+mj-lt"/>
          <a:ea typeface="+mj-ea"/>
          <a:cs typeface="+mj-cs"/>
        </a:defRPr>
      </a:lvl1pPr>
      <a:lvl2pPr algn="l" rtl="0" eaLnBrk="0" fontAlgn="base" hangingPunct="0">
        <a:spcBef>
          <a:spcPct val="0"/>
        </a:spcBef>
        <a:spcAft>
          <a:spcPct val="0"/>
        </a:spcAft>
        <a:defRPr sz="3200" b="1">
          <a:solidFill>
            <a:srgbClr val="003264"/>
          </a:solidFill>
          <a:latin typeface="Arial" charset="0"/>
        </a:defRPr>
      </a:lvl2pPr>
      <a:lvl3pPr algn="l" rtl="0" eaLnBrk="0" fontAlgn="base" hangingPunct="0">
        <a:spcBef>
          <a:spcPct val="0"/>
        </a:spcBef>
        <a:spcAft>
          <a:spcPct val="0"/>
        </a:spcAft>
        <a:defRPr sz="3200" b="1">
          <a:solidFill>
            <a:srgbClr val="003264"/>
          </a:solidFill>
          <a:latin typeface="Arial" charset="0"/>
        </a:defRPr>
      </a:lvl3pPr>
      <a:lvl4pPr algn="l" rtl="0" eaLnBrk="0" fontAlgn="base" hangingPunct="0">
        <a:spcBef>
          <a:spcPct val="0"/>
        </a:spcBef>
        <a:spcAft>
          <a:spcPct val="0"/>
        </a:spcAft>
        <a:defRPr sz="3200" b="1">
          <a:solidFill>
            <a:srgbClr val="003264"/>
          </a:solidFill>
          <a:latin typeface="Arial" charset="0"/>
        </a:defRPr>
      </a:lvl4pPr>
      <a:lvl5pPr algn="l" rtl="0" eaLnBrk="0" fontAlgn="base" hangingPunct="0">
        <a:spcBef>
          <a:spcPct val="0"/>
        </a:spcBef>
        <a:spcAft>
          <a:spcPct val="0"/>
        </a:spcAft>
        <a:defRPr sz="3200" b="1">
          <a:solidFill>
            <a:srgbClr val="003264"/>
          </a:solidFill>
          <a:latin typeface="Arial" charset="0"/>
        </a:defRPr>
      </a:lvl5pPr>
      <a:lvl6pPr marL="457200" algn="l" rtl="0" fontAlgn="base">
        <a:spcBef>
          <a:spcPct val="0"/>
        </a:spcBef>
        <a:spcAft>
          <a:spcPct val="0"/>
        </a:spcAft>
        <a:defRPr sz="3600">
          <a:solidFill>
            <a:srgbClr val="292929"/>
          </a:solidFill>
          <a:latin typeface="Arial" charset="0"/>
        </a:defRPr>
      </a:lvl6pPr>
      <a:lvl7pPr marL="914400" algn="l" rtl="0" fontAlgn="base">
        <a:spcBef>
          <a:spcPct val="0"/>
        </a:spcBef>
        <a:spcAft>
          <a:spcPct val="0"/>
        </a:spcAft>
        <a:defRPr sz="3600">
          <a:solidFill>
            <a:srgbClr val="292929"/>
          </a:solidFill>
          <a:latin typeface="Arial" charset="0"/>
        </a:defRPr>
      </a:lvl7pPr>
      <a:lvl8pPr marL="1371600" algn="l" rtl="0" fontAlgn="base">
        <a:spcBef>
          <a:spcPct val="0"/>
        </a:spcBef>
        <a:spcAft>
          <a:spcPct val="0"/>
        </a:spcAft>
        <a:defRPr sz="3600">
          <a:solidFill>
            <a:srgbClr val="292929"/>
          </a:solidFill>
          <a:latin typeface="Arial" charset="0"/>
        </a:defRPr>
      </a:lvl8pPr>
      <a:lvl9pPr marL="1828800" algn="l" rtl="0" fontAlgn="base">
        <a:spcBef>
          <a:spcPct val="0"/>
        </a:spcBef>
        <a:spcAft>
          <a:spcPct val="0"/>
        </a:spcAft>
        <a:defRPr sz="3600">
          <a:solidFill>
            <a:srgbClr val="292929"/>
          </a:solidFill>
          <a:latin typeface="Arial" charset="0"/>
        </a:defRPr>
      </a:lvl9pPr>
    </p:titleStyle>
    <p:bodyStyle>
      <a:lvl1pPr marL="273050" indent="-273050" algn="l" rtl="0" eaLnBrk="0" fontAlgn="base" hangingPunct="0">
        <a:spcBef>
          <a:spcPct val="20000"/>
        </a:spcBef>
        <a:spcAft>
          <a:spcPct val="0"/>
        </a:spcAft>
        <a:buClr>
          <a:schemeClr val="accent1"/>
        </a:buClr>
        <a:buChar char="•"/>
        <a:defRPr sz="2400">
          <a:solidFill>
            <a:srgbClr val="60606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000">
          <a:solidFill>
            <a:srgbClr val="606060"/>
          </a:solidFill>
          <a:latin typeface="+mn-lt"/>
        </a:defRPr>
      </a:lvl2pPr>
      <a:lvl3pPr marL="1143000" indent="-228600" algn="l" rtl="0" eaLnBrk="0" fontAlgn="base" hangingPunct="0">
        <a:spcBef>
          <a:spcPct val="20000"/>
        </a:spcBef>
        <a:spcAft>
          <a:spcPct val="0"/>
        </a:spcAft>
        <a:buClr>
          <a:schemeClr val="accent1"/>
        </a:buClr>
        <a:buChar char="•"/>
        <a:defRPr sz="2400">
          <a:solidFill>
            <a:srgbClr val="606060"/>
          </a:solidFill>
          <a:latin typeface="+mn-lt"/>
        </a:defRPr>
      </a:lvl3pPr>
      <a:lvl4pPr marL="1600200" indent="-228600" algn="l" rtl="0" eaLnBrk="0" fontAlgn="base" hangingPunct="0">
        <a:spcBef>
          <a:spcPct val="20000"/>
        </a:spcBef>
        <a:spcAft>
          <a:spcPct val="0"/>
        </a:spcAft>
        <a:buClr>
          <a:schemeClr val="accent1"/>
        </a:buClr>
        <a:buChar char="–"/>
        <a:defRPr sz="2000">
          <a:solidFill>
            <a:srgbClr val="606060"/>
          </a:solidFill>
          <a:latin typeface="+mn-lt"/>
        </a:defRPr>
      </a:lvl4pPr>
      <a:lvl5pPr marL="1951038" indent="-122238" algn="l" rtl="0" eaLnBrk="0" fontAlgn="base" hangingPunct="0">
        <a:spcBef>
          <a:spcPct val="20000"/>
        </a:spcBef>
        <a:spcAft>
          <a:spcPct val="0"/>
        </a:spcAft>
        <a:buChar char="»"/>
        <a:defRPr sz="2000">
          <a:solidFill>
            <a:srgbClr val="606060"/>
          </a:solidFill>
          <a:latin typeface="+mn-lt"/>
        </a:defRPr>
      </a:lvl5pPr>
      <a:lvl6pPr marL="2408238" algn="l" rtl="0" fontAlgn="base">
        <a:spcBef>
          <a:spcPct val="20000"/>
        </a:spcBef>
        <a:spcAft>
          <a:spcPct val="0"/>
        </a:spcAft>
        <a:defRPr>
          <a:solidFill>
            <a:srgbClr val="292929"/>
          </a:solidFill>
          <a:latin typeface="+mn-lt"/>
        </a:defRPr>
      </a:lvl6pPr>
      <a:lvl7pPr marL="2865438" algn="l" rtl="0" fontAlgn="base">
        <a:spcBef>
          <a:spcPct val="20000"/>
        </a:spcBef>
        <a:spcAft>
          <a:spcPct val="0"/>
        </a:spcAft>
        <a:defRPr>
          <a:solidFill>
            <a:srgbClr val="292929"/>
          </a:solidFill>
          <a:latin typeface="+mn-lt"/>
        </a:defRPr>
      </a:lvl7pPr>
      <a:lvl8pPr marL="3322638" algn="l" rtl="0" fontAlgn="base">
        <a:spcBef>
          <a:spcPct val="20000"/>
        </a:spcBef>
        <a:spcAft>
          <a:spcPct val="0"/>
        </a:spcAft>
        <a:defRPr>
          <a:solidFill>
            <a:srgbClr val="292929"/>
          </a:solidFill>
          <a:latin typeface="+mn-lt"/>
        </a:defRPr>
      </a:lvl8pPr>
      <a:lvl9pPr marL="3779838" algn="l" rtl="0" fontAlgn="base">
        <a:spcBef>
          <a:spcPct val="20000"/>
        </a:spcBef>
        <a:spcAft>
          <a:spcPct val="0"/>
        </a:spcAft>
        <a:defRPr>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9384" y="254001"/>
            <a:ext cx="9743016"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39384" y="1295400"/>
            <a:ext cx="9743016"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9347200" y="6492876"/>
            <a:ext cx="2844800" cy="346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a:defRPr/>
            </a:pPr>
            <a:fld id="{95E813DF-62F7-4A03-BE97-9CA87165550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246901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hf hdr="0" ftr="0" dt="0"/>
  <p:txStyles>
    <p:titleStyle>
      <a:lvl1pPr algn="l" rtl="0" eaLnBrk="0" fontAlgn="base" hangingPunct="0">
        <a:spcBef>
          <a:spcPct val="0"/>
        </a:spcBef>
        <a:spcAft>
          <a:spcPct val="0"/>
        </a:spcAft>
        <a:defRPr sz="3200" b="1">
          <a:solidFill>
            <a:srgbClr val="003264"/>
          </a:solidFill>
          <a:latin typeface="+mj-lt"/>
          <a:ea typeface="+mj-ea"/>
          <a:cs typeface="+mj-cs"/>
        </a:defRPr>
      </a:lvl1pPr>
      <a:lvl2pPr algn="l" rtl="0" eaLnBrk="0" fontAlgn="base" hangingPunct="0">
        <a:spcBef>
          <a:spcPct val="0"/>
        </a:spcBef>
        <a:spcAft>
          <a:spcPct val="0"/>
        </a:spcAft>
        <a:defRPr sz="3200" b="1">
          <a:solidFill>
            <a:srgbClr val="003264"/>
          </a:solidFill>
          <a:latin typeface="Arial" charset="0"/>
        </a:defRPr>
      </a:lvl2pPr>
      <a:lvl3pPr algn="l" rtl="0" eaLnBrk="0" fontAlgn="base" hangingPunct="0">
        <a:spcBef>
          <a:spcPct val="0"/>
        </a:spcBef>
        <a:spcAft>
          <a:spcPct val="0"/>
        </a:spcAft>
        <a:defRPr sz="3200" b="1">
          <a:solidFill>
            <a:srgbClr val="003264"/>
          </a:solidFill>
          <a:latin typeface="Arial" charset="0"/>
        </a:defRPr>
      </a:lvl3pPr>
      <a:lvl4pPr algn="l" rtl="0" eaLnBrk="0" fontAlgn="base" hangingPunct="0">
        <a:spcBef>
          <a:spcPct val="0"/>
        </a:spcBef>
        <a:spcAft>
          <a:spcPct val="0"/>
        </a:spcAft>
        <a:defRPr sz="3200" b="1">
          <a:solidFill>
            <a:srgbClr val="003264"/>
          </a:solidFill>
          <a:latin typeface="Arial" charset="0"/>
        </a:defRPr>
      </a:lvl4pPr>
      <a:lvl5pPr algn="l" rtl="0" eaLnBrk="0" fontAlgn="base" hangingPunct="0">
        <a:spcBef>
          <a:spcPct val="0"/>
        </a:spcBef>
        <a:spcAft>
          <a:spcPct val="0"/>
        </a:spcAft>
        <a:defRPr sz="3200" b="1">
          <a:solidFill>
            <a:srgbClr val="003264"/>
          </a:solidFill>
          <a:latin typeface="Arial" charset="0"/>
        </a:defRPr>
      </a:lvl5pPr>
      <a:lvl6pPr marL="457200" algn="l" rtl="0" fontAlgn="base">
        <a:spcBef>
          <a:spcPct val="0"/>
        </a:spcBef>
        <a:spcAft>
          <a:spcPct val="0"/>
        </a:spcAft>
        <a:defRPr sz="3600">
          <a:solidFill>
            <a:srgbClr val="292929"/>
          </a:solidFill>
          <a:latin typeface="Arial" charset="0"/>
        </a:defRPr>
      </a:lvl6pPr>
      <a:lvl7pPr marL="914400" algn="l" rtl="0" fontAlgn="base">
        <a:spcBef>
          <a:spcPct val="0"/>
        </a:spcBef>
        <a:spcAft>
          <a:spcPct val="0"/>
        </a:spcAft>
        <a:defRPr sz="3600">
          <a:solidFill>
            <a:srgbClr val="292929"/>
          </a:solidFill>
          <a:latin typeface="Arial" charset="0"/>
        </a:defRPr>
      </a:lvl7pPr>
      <a:lvl8pPr marL="1371600" algn="l" rtl="0" fontAlgn="base">
        <a:spcBef>
          <a:spcPct val="0"/>
        </a:spcBef>
        <a:spcAft>
          <a:spcPct val="0"/>
        </a:spcAft>
        <a:defRPr sz="3600">
          <a:solidFill>
            <a:srgbClr val="292929"/>
          </a:solidFill>
          <a:latin typeface="Arial" charset="0"/>
        </a:defRPr>
      </a:lvl8pPr>
      <a:lvl9pPr marL="1828800" algn="l" rtl="0" fontAlgn="base">
        <a:spcBef>
          <a:spcPct val="0"/>
        </a:spcBef>
        <a:spcAft>
          <a:spcPct val="0"/>
        </a:spcAft>
        <a:defRPr sz="3600">
          <a:solidFill>
            <a:srgbClr val="292929"/>
          </a:solidFill>
          <a:latin typeface="Arial" charset="0"/>
        </a:defRPr>
      </a:lvl9pPr>
    </p:titleStyle>
    <p:bodyStyle>
      <a:lvl1pPr marL="273050" indent="-273050" algn="l" rtl="0" eaLnBrk="0" fontAlgn="base" hangingPunct="0">
        <a:spcBef>
          <a:spcPct val="20000"/>
        </a:spcBef>
        <a:spcAft>
          <a:spcPct val="0"/>
        </a:spcAft>
        <a:buClr>
          <a:schemeClr val="accent1"/>
        </a:buClr>
        <a:buChar char="•"/>
        <a:defRPr sz="2400">
          <a:solidFill>
            <a:srgbClr val="60606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000">
          <a:solidFill>
            <a:srgbClr val="606060"/>
          </a:solidFill>
          <a:latin typeface="+mn-lt"/>
        </a:defRPr>
      </a:lvl2pPr>
      <a:lvl3pPr marL="1143000" indent="-228600" algn="l" rtl="0" eaLnBrk="0" fontAlgn="base" hangingPunct="0">
        <a:spcBef>
          <a:spcPct val="20000"/>
        </a:spcBef>
        <a:spcAft>
          <a:spcPct val="0"/>
        </a:spcAft>
        <a:buClr>
          <a:schemeClr val="accent1"/>
        </a:buClr>
        <a:buChar char="•"/>
        <a:defRPr sz="2400">
          <a:solidFill>
            <a:srgbClr val="606060"/>
          </a:solidFill>
          <a:latin typeface="+mn-lt"/>
        </a:defRPr>
      </a:lvl3pPr>
      <a:lvl4pPr marL="1600200" indent="-228600" algn="l" rtl="0" eaLnBrk="0" fontAlgn="base" hangingPunct="0">
        <a:spcBef>
          <a:spcPct val="20000"/>
        </a:spcBef>
        <a:spcAft>
          <a:spcPct val="0"/>
        </a:spcAft>
        <a:buClr>
          <a:schemeClr val="accent1"/>
        </a:buClr>
        <a:buChar char="–"/>
        <a:defRPr sz="2000">
          <a:solidFill>
            <a:srgbClr val="606060"/>
          </a:solidFill>
          <a:latin typeface="+mn-lt"/>
        </a:defRPr>
      </a:lvl4pPr>
      <a:lvl5pPr marL="1951038" indent="-122238" algn="l" rtl="0" eaLnBrk="0" fontAlgn="base" hangingPunct="0">
        <a:spcBef>
          <a:spcPct val="20000"/>
        </a:spcBef>
        <a:spcAft>
          <a:spcPct val="0"/>
        </a:spcAft>
        <a:buChar char="»"/>
        <a:defRPr sz="2000">
          <a:solidFill>
            <a:srgbClr val="606060"/>
          </a:solidFill>
          <a:latin typeface="+mn-lt"/>
        </a:defRPr>
      </a:lvl5pPr>
      <a:lvl6pPr marL="2408238" algn="l" rtl="0" fontAlgn="base">
        <a:spcBef>
          <a:spcPct val="20000"/>
        </a:spcBef>
        <a:spcAft>
          <a:spcPct val="0"/>
        </a:spcAft>
        <a:defRPr>
          <a:solidFill>
            <a:srgbClr val="292929"/>
          </a:solidFill>
          <a:latin typeface="+mn-lt"/>
        </a:defRPr>
      </a:lvl6pPr>
      <a:lvl7pPr marL="2865438" algn="l" rtl="0" fontAlgn="base">
        <a:spcBef>
          <a:spcPct val="20000"/>
        </a:spcBef>
        <a:spcAft>
          <a:spcPct val="0"/>
        </a:spcAft>
        <a:defRPr>
          <a:solidFill>
            <a:srgbClr val="292929"/>
          </a:solidFill>
          <a:latin typeface="+mn-lt"/>
        </a:defRPr>
      </a:lvl7pPr>
      <a:lvl8pPr marL="3322638" algn="l" rtl="0" fontAlgn="base">
        <a:spcBef>
          <a:spcPct val="20000"/>
        </a:spcBef>
        <a:spcAft>
          <a:spcPct val="0"/>
        </a:spcAft>
        <a:defRPr>
          <a:solidFill>
            <a:srgbClr val="292929"/>
          </a:solidFill>
          <a:latin typeface="+mn-lt"/>
        </a:defRPr>
      </a:lvl8pPr>
      <a:lvl9pPr marL="3779838" algn="l" rtl="0" fontAlgn="base">
        <a:spcBef>
          <a:spcPct val="20000"/>
        </a:spcBef>
        <a:spcAft>
          <a:spcPct val="0"/>
        </a:spcAft>
        <a:defRPr>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3" Type="http://schemas.openxmlformats.org/officeDocument/2006/relationships/image" Target="../media/image47.gif"/><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gif"/><Relationship Id="rId21" Type="http://schemas.openxmlformats.org/officeDocument/2006/relationships/image" Target="../media/image55.gif"/><Relationship Id="rId34" Type="http://schemas.openxmlformats.org/officeDocument/2006/relationships/image" Target="../media/image68.png"/><Relationship Id="rId42" Type="http://schemas.openxmlformats.org/officeDocument/2006/relationships/image" Target="../media/image76.jpeg"/><Relationship Id="rId47" Type="http://schemas.openxmlformats.org/officeDocument/2006/relationships/image" Target="../media/image81.png"/><Relationship Id="rId50" Type="http://schemas.openxmlformats.org/officeDocument/2006/relationships/image" Target="../media/image84.jpg"/><Relationship Id="rId55" Type="http://schemas.openxmlformats.org/officeDocument/2006/relationships/image" Target="../media/image89.png"/><Relationship Id="rId63" Type="http://schemas.openxmlformats.org/officeDocument/2006/relationships/image" Target="../media/image97.png"/><Relationship Id="rId68" Type="http://schemas.openxmlformats.org/officeDocument/2006/relationships/image" Target="../media/image102.png"/><Relationship Id="rId7" Type="http://schemas.openxmlformats.org/officeDocument/2006/relationships/image" Target="../media/image41.jpeg"/><Relationship Id="rId2" Type="http://schemas.openxmlformats.org/officeDocument/2006/relationships/image" Target="../media/image36.png"/><Relationship Id="rId16" Type="http://schemas.openxmlformats.org/officeDocument/2006/relationships/image" Target="../media/image50.jpg"/><Relationship Id="rId29" Type="http://schemas.openxmlformats.org/officeDocument/2006/relationships/image" Target="../media/image63.jpg"/><Relationship Id="rId1" Type="http://schemas.openxmlformats.org/officeDocument/2006/relationships/slideLayout" Target="../slideLayouts/slideLayout4.xml"/><Relationship Id="rId6" Type="http://schemas.openxmlformats.org/officeDocument/2006/relationships/image" Target="../media/image40.gif"/><Relationship Id="rId11" Type="http://schemas.openxmlformats.org/officeDocument/2006/relationships/image" Target="../media/image45.gif"/><Relationship Id="rId24" Type="http://schemas.openxmlformats.org/officeDocument/2006/relationships/image" Target="../media/image58.png"/><Relationship Id="rId32" Type="http://schemas.openxmlformats.org/officeDocument/2006/relationships/image" Target="../media/image66.jp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jpeg"/><Relationship Id="rId53" Type="http://schemas.openxmlformats.org/officeDocument/2006/relationships/image" Target="../media/image87.png"/><Relationship Id="rId58" Type="http://schemas.openxmlformats.org/officeDocument/2006/relationships/image" Target="../media/image92.png"/><Relationship Id="rId66" Type="http://schemas.openxmlformats.org/officeDocument/2006/relationships/image" Target="../media/image100.jpeg"/><Relationship Id="rId5" Type="http://schemas.openxmlformats.org/officeDocument/2006/relationships/image" Target="../media/image39.png"/><Relationship Id="rId15" Type="http://schemas.openxmlformats.org/officeDocument/2006/relationships/image" Target="../media/image49.jp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jpeg"/><Relationship Id="rId49" Type="http://schemas.openxmlformats.org/officeDocument/2006/relationships/image" Target="../media/image83.jpg"/><Relationship Id="rId57" Type="http://schemas.openxmlformats.org/officeDocument/2006/relationships/image" Target="../media/image91.jpeg"/><Relationship Id="rId61" Type="http://schemas.openxmlformats.org/officeDocument/2006/relationships/image" Target="../media/image95.png"/><Relationship Id="rId10" Type="http://schemas.openxmlformats.org/officeDocument/2006/relationships/image" Target="../media/image44.jpg"/><Relationship Id="rId19" Type="http://schemas.openxmlformats.org/officeDocument/2006/relationships/image" Target="../media/image53.jpg"/><Relationship Id="rId31" Type="http://schemas.openxmlformats.org/officeDocument/2006/relationships/image" Target="../media/image65.jp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94.png"/><Relationship Id="rId65" Type="http://schemas.openxmlformats.org/officeDocument/2006/relationships/image" Target="../media/image99.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gif"/><Relationship Id="rId22" Type="http://schemas.openxmlformats.org/officeDocument/2006/relationships/image" Target="../media/image56.gif"/><Relationship Id="rId27" Type="http://schemas.openxmlformats.org/officeDocument/2006/relationships/image" Target="../media/image61.png"/><Relationship Id="rId30" Type="http://schemas.openxmlformats.org/officeDocument/2006/relationships/image" Target="../media/image64.gif"/><Relationship Id="rId35" Type="http://schemas.openxmlformats.org/officeDocument/2006/relationships/image" Target="../media/image69.jpeg"/><Relationship Id="rId43" Type="http://schemas.openxmlformats.org/officeDocument/2006/relationships/image" Target="../media/image77.png"/><Relationship Id="rId48" Type="http://schemas.openxmlformats.org/officeDocument/2006/relationships/image" Target="../media/image82.jpg"/><Relationship Id="rId56" Type="http://schemas.openxmlformats.org/officeDocument/2006/relationships/image" Target="../media/image90.jpeg"/><Relationship Id="rId64" Type="http://schemas.openxmlformats.org/officeDocument/2006/relationships/image" Target="../media/image98.jpeg"/><Relationship Id="rId69" Type="http://schemas.openxmlformats.org/officeDocument/2006/relationships/image" Target="../media/image103.png"/><Relationship Id="rId8" Type="http://schemas.openxmlformats.org/officeDocument/2006/relationships/image" Target="../media/image42.jpeg"/><Relationship Id="rId51" Type="http://schemas.openxmlformats.org/officeDocument/2006/relationships/image" Target="../media/image85.png"/><Relationship Id="rId3" Type="http://schemas.openxmlformats.org/officeDocument/2006/relationships/image" Target="../media/image37.jpg"/><Relationship Id="rId12" Type="http://schemas.openxmlformats.org/officeDocument/2006/relationships/image" Target="../media/image46.png"/><Relationship Id="rId17" Type="http://schemas.openxmlformats.org/officeDocument/2006/relationships/image" Target="../media/image51.gif"/><Relationship Id="rId25" Type="http://schemas.openxmlformats.org/officeDocument/2006/relationships/image" Target="../media/image59.png"/><Relationship Id="rId33" Type="http://schemas.openxmlformats.org/officeDocument/2006/relationships/image" Target="../media/image67.jpg"/><Relationship Id="rId38" Type="http://schemas.openxmlformats.org/officeDocument/2006/relationships/image" Target="../media/image72.jpeg"/><Relationship Id="rId46" Type="http://schemas.openxmlformats.org/officeDocument/2006/relationships/image" Target="../media/image80.jpeg"/><Relationship Id="rId59" Type="http://schemas.openxmlformats.org/officeDocument/2006/relationships/image" Target="../media/image93.png"/><Relationship Id="rId67" Type="http://schemas.openxmlformats.org/officeDocument/2006/relationships/image" Target="../media/image101.png"/><Relationship Id="rId20" Type="http://schemas.openxmlformats.org/officeDocument/2006/relationships/image" Target="../media/image54.gif"/><Relationship Id="rId41" Type="http://schemas.openxmlformats.org/officeDocument/2006/relationships/image" Target="../media/image75.png"/><Relationship Id="rId54" Type="http://schemas.openxmlformats.org/officeDocument/2006/relationships/image" Target="../media/image88.gif"/><Relationship Id="rId62" Type="http://schemas.openxmlformats.org/officeDocument/2006/relationships/image" Target="../media/image96.jpeg"/><Relationship Id="rId70"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cdisc.org/"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4"/>
          <p:cNvSpPr>
            <a:spLocks noGrp="1"/>
          </p:cNvSpPr>
          <p:nvPr>
            <p:ph type="body" idx="1"/>
          </p:nvPr>
        </p:nvSpPr>
        <p:spPr>
          <a:xfrm>
            <a:off x="2845595" y="2090997"/>
            <a:ext cx="7115175" cy="1747838"/>
          </a:xfrm>
        </p:spPr>
        <p:txBody>
          <a:bodyPr/>
          <a:lstStyle/>
          <a:p>
            <a:r>
              <a:rPr lang="en-US" dirty="0" smtClean="0"/>
              <a:t>27-29 May 2015</a:t>
            </a:r>
            <a:endParaRPr lang="en-US" dirty="0"/>
          </a:p>
          <a:p>
            <a:endParaRPr lang="en-US" dirty="0" smtClean="0"/>
          </a:p>
          <a:p>
            <a:pPr algn="ctr"/>
            <a:r>
              <a:rPr lang="en-US" sz="2800" b="1" i="1" dirty="0">
                <a:solidFill>
                  <a:srgbClr val="006666"/>
                </a:solidFill>
              </a:rPr>
              <a:t>Collaborating on Standards to Accelerate TBI Research</a:t>
            </a:r>
          </a:p>
          <a:p>
            <a:pPr algn="ctr"/>
            <a:endParaRPr lang="en-US" sz="2800" b="1" i="1" dirty="0">
              <a:solidFill>
                <a:srgbClr val="006666"/>
              </a:solidFill>
            </a:endParaRPr>
          </a:p>
          <a:p>
            <a:r>
              <a:rPr lang="en-US" dirty="0" smtClean="0"/>
              <a:t>Presented by Rebecca D. Kush, PhD</a:t>
            </a:r>
          </a:p>
          <a:p>
            <a:r>
              <a:rPr lang="en-US" dirty="0" smtClean="0"/>
              <a:t>President, CDISC</a:t>
            </a:r>
          </a:p>
        </p:txBody>
      </p:sp>
      <p:sp>
        <p:nvSpPr>
          <p:cNvPr id="9219" name="Slide Number Placeholder 3"/>
          <p:cNvSpPr>
            <a:spLocks noGrp="1"/>
          </p:cNvSpPr>
          <p:nvPr>
            <p:ph type="sldNum" sz="quarter" idx="10"/>
          </p:nvPr>
        </p:nvSpPr>
        <p:spPr>
          <a:xfrm>
            <a:off x="8534400" y="6492875"/>
            <a:ext cx="2133600" cy="350838"/>
          </a:xfrm>
          <a:noFill/>
        </p:spPr>
        <p:txBody>
          <a:bodyPr/>
          <a:lstStyle/>
          <a:p>
            <a:fld id="{E54A8919-8B70-445B-AA57-916A80257CF9}" type="slidenum">
              <a:rPr lang="en-US" smtClean="0"/>
              <a:pPr/>
              <a:t>1</a:t>
            </a:fld>
            <a:endParaRPr lang="en-US" dirty="0" smtClean="0"/>
          </a:p>
        </p:txBody>
      </p:sp>
      <p:sp>
        <p:nvSpPr>
          <p:cNvPr id="9220" name="Title 5"/>
          <p:cNvSpPr>
            <a:spLocks noGrp="1"/>
          </p:cNvSpPr>
          <p:nvPr>
            <p:ph type="title"/>
          </p:nvPr>
        </p:nvSpPr>
        <p:spPr>
          <a:xfrm>
            <a:off x="2787651" y="689770"/>
            <a:ext cx="7231062" cy="1362075"/>
          </a:xfrm>
        </p:spPr>
        <p:txBody>
          <a:bodyPr/>
          <a:lstStyle/>
          <a:p>
            <a:r>
              <a:rPr lang="en-US" dirty="0" smtClean="0"/>
              <a:t>One Mind Summit: Open Science and Collaboration in 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D10ECCB2-54DF-4472-9674-680C6B44024D}" type="slidenum">
              <a:rPr lang="en-US" smtClean="0">
                <a:solidFill>
                  <a:srgbClr val="FFFFFF"/>
                </a:solidFill>
              </a:rPr>
              <a:pPr>
                <a:defRPr/>
              </a:pPr>
              <a:t>10</a:t>
            </a:fld>
            <a:endParaRPr lang="en-US">
              <a:solidFill>
                <a:srgbClr val="FFFFFF"/>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7151" y="246099"/>
            <a:ext cx="5789978" cy="5983879"/>
          </a:xfrm>
          <a:prstGeom prst="rect">
            <a:avLst/>
          </a:prstGeom>
          <a:ln>
            <a:solidFill>
              <a:schemeClr val="tx1"/>
            </a:solidFill>
          </a:ln>
        </p:spPr>
      </p:pic>
      <p:sp>
        <p:nvSpPr>
          <p:cNvPr id="9" name="TextBox 8"/>
          <p:cNvSpPr txBox="1"/>
          <p:nvPr/>
        </p:nvSpPr>
        <p:spPr>
          <a:xfrm>
            <a:off x="1915486" y="495175"/>
            <a:ext cx="1936749" cy="1846659"/>
          </a:xfrm>
          <a:prstGeom prst="rect">
            <a:avLst/>
          </a:prstGeom>
          <a:noFill/>
        </p:spPr>
        <p:txBody>
          <a:bodyPr wrap="none" rtlCol="0">
            <a:spAutoFit/>
          </a:bodyPr>
          <a:lstStyle/>
          <a:p>
            <a:r>
              <a:rPr lang="en-US" sz="3200" b="1" dirty="0">
                <a:solidFill>
                  <a:srgbClr val="003264"/>
                </a:solidFill>
              </a:rPr>
              <a:t>Concept </a:t>
            </a:r>
          </a:p>
          <a:p>
            <a:r>
              <a:rPr lang="en-US" sz="3200" b="1" dirty="0">
                <a:solidFill>
                  <a:srgbClr val="003264"/>
                </a:solidFill>
              </a:rPr>
              <a:t>Map </a:t>
            </a:r>
          </a:p>
          <a:p>
            <a:r>
              <a:rPr lang="en-US" sz="3200" b="1" dirty="0">
                <a:solidFill>
                  <a:srgbClr val="003264"/>
                </a:solidFill>
              </a:rPr>
              <a:t>Example</a:t>
            </a:r>
          </a:p>
          <a:p>
            <a:endParaRPr lang="en-US" b="1" dirty="0">
              <a:solidFill>
                <a:srgbClr val="000000"/>
              </a:solidFill>
            </a:endParaRPr>
          </a:p>
        </p:txBody>
      </p:sp>
    </p:spTree>
    <p:extLst>
      <p:ext uri="{BB962C8B-B14F-4D97-AF65-F5344CB8AC3E}">
        <p14:creationId xmlns:p14="http://schemas.microsoft.com/office/powerpoint/2010/main" val="3138898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438" y="254001"/>
            <a:ext cx="9001125" cy="630903"/>
          </a:xfrm>
        </p:spPr>
        <p:txBody>
          <a:bodyPr/>
          <a:lstStyle/>
          <a:p>
            <a:r>
              <a:rPr lang="en-US" dirty="0" smtClean="0"/>
              <a:t>NINDS CDEs Example - Glasgow Coma Scale</a:t>
            </a:r>
            <a:endParaRPr lang="en-US" dirty="0"/>
          </a:p>
        </p:txBody>
      </p:sp>
      <p:sp>
        <p:nvSpPr>
          <p:cNvPr id="4" name="Slide Number Placeholder 3"/>
          <p:cNvSpPr>
            <a:spLocks noGrp="1"/>
          </p:cNvSpPr>
          <p:nvPr>
            <p:ph type="sldNum" sz="quarter" idx="10"/>
          </p:nvPr>
        </p:nvSpPr>
        <p:spPr/>
        <p:txBody>
          <a:bodyPr/>
          <a:lstStyle/>
          <a:p>
            <a:pPr>
              <a:defRPr/>
            </a:pPr>
            <a:fld id="{0D1287BB-CDCE-494F-9DCF-9FEDADDCA2F4}" type="slidenum">
              <a:rPr lang="en-US" smtClean="0">
                <a:solidFill>
                  <a:srgbClr val="FFFFFF"/>
                </a:solidFill>
              </a:rPr>
              <a:pPr>
                <a:defRPr/>
              </a:pPr>
              <a:t>11</a:t>
            </a:fld>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1828799" y="1030621"/>
            <a:ext cx="8534400" cy="5316537"/>
          </a:xfrm>
          <a:prstGeom prst="rect">
            <a:avLst/>
          </a:prstGeom>
          <a:ln>
            <a:solidFill>
              <a:schemeClr val="tx1"/>
            </a:solidFill>
          </a:ln>
        </p:spPr>
      </p:pic>
    </p:spTree>
    <p:extLst>
      <p:ext uri="{BB962C8B-B14F-4D97-AF65-F5344CB8AC3E}">
        <p14:creationId xmlns:p14="http://schemas.microsoft.com/office/powerpoint/2010/main" val="981617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3FE942A-BFEC-564F-98EE-6FF1A0C45A56}" type="slidenum">
              <a:rPr lang="en-US" smtClean="0">
                <a:solidFill>
                  <a:srgbClr val="FFFFFF"/>
                </a:solidFill>
              </a:rPr>
              <a:pPr>
                <a:defRPr/>
              </a:pPr>
              <a:t>12</a:t>
            </a:fld>
            <a:endParaRPr lang="en-US">
              <a:solidFill>
                <a:srgbClr val="FFFFFF"/>
              </a:solidFill>
            </a:endParaRPr>
          </a:p>
        </p:txBody>
      </p:sp>
      <p:pic>
        <p:nvPicPr>
          <p:cNvPr id="3" name="Picture 2"/>
          <p:cNvPicPr>
            <a:picLocks noChangeAspect="1"/>
          </p:cNvPicPr>
          <p:nvPr/>
        </p:nvPicPr>
        <p:blipFill>
          <a:blip r:embed="rId3"/>
          <a:stretch>
            <a:fillRect/>
          </a:stretch>
        </p:blipFill>
        <p:spPr>
          <a:xfrm>
            <a:off x="1666241" y="243840"/>
            <a:ext cx="8445909" cy="5840009"/>
          </a:xfrm>
          <a:prstGeom prst="rect">
            <a:avLst/>
          </a:prstGeom>
        </p:spPr>
      </p:pic>
      <p:pic>
        <p:nvPicPr>
          <p:cNvPr id="4" name="Picture 3"/>
          <p:cNvPicPr>
            <a:picLocks noChangeAspect="1"/>
          </p:cNvPicPr>
          <p:nvPr/>
        </p:nvPicPr>
        <p:blipFill>
          <a:blip r:embed="rId4"/>
          <a:stretch>
            <a:fillRect/>
          </a:stretch>
        </p:blipFill>
        <p:spPr>
          <a:xfrm>
            <a:off x="1566608" y="210235"/>
            <a:ext cx="8944077" cy="6099264"/>
          </a:xfrm>
          <a:prstGeom prst="rect">
            <a:avLst/>
          </a:prstGeom>
        </p:spPr>
      </p:pic>
      <p:pic>
        <p:nvPicPr>
          <p:cNvPr id="5" name="Picture 4"/>
          <p:cNvPicPr>
            <a:picLocks noChangeAspect="1"/>
          </p:cNvPicPr>
          <p:nvPr/>
        </p:nvPicPr>
        <p:blipFill>
          <a:blip r:embed="rId5"/>
          <a:stretch>
            <a:fillRect/>
          </a:stretch>
        </p:blipFill>
        <p:spPr>
          <a:xfrm>
            <a:off x="2974247" y="4428810"/>
            <a:ext cx="7447947" cy="2017395"/>
          </a:xfrm>
          <a:prstGeom prst="rect">
            <a:avLst/>
          </a:prstGeom>
        </p:spPr>
      </p:pic>
    </p:spTree>
    <p:extLst>
      <p:ext uri="{BB962C8B-B14F-4D97-AF65-F5344CB8AC3E}">
        <p14:creationId xmlns:p14="http://schemas.microsoft.com/office/powerpoint/2010/main" val="2309910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982" y="568679"/>
            <a:ext cx="8839199" cy="1043858"/>
          </a:xfrm>
        </p:spPr>
        <p:txBody>
          <a:bodyPr/>
          <a:lstStyle/>
          <a:p>
            <a:r>
              <a:rPr lang="en-US" dirty="0" smtClean="0"/>
              <a:t>Data Example using CDISC Study Data Tabulation Model (SDTM) </a:t>
            </a:r>
            <a:br>
              <a:rPr lang="en-US" dirty="0" smtClean="0"/>
            </a:br>
            <a:r>
              <a:rPr lang="en-US" dirty="0" smtClean="0"/>
              <a:t>Glasgow Coma Scale</a:t>
            </a:r>
            <a:endParaRPr lang="en-US" dirty="0"/>
          </a:p>
        </p:txBody>
      </p:sp>
      <p:sp>
        <p:nvSpPr>
          <p:cNvPr id="4" name="Slide Number Placeholder 3"/>
          <p:cNvSpPr>
            <a:spLocks noGrp="1"/>
          </p:cNvSpPr>
          <p:nvPr>
            <p:ph type="sldNum" sz="quarter" idx="10"/>
          </p:nvPr>
        </p:nvSpPr>
        <p:spPr/>
        <p:txBody>
          <a:bodyPr/>
          <a:lstStyle/>
          <a:p>
            <a:pPr>
              <a:defRPr/>
            </a:pPr>
            <a:fld id="{0D1287BB-CDCE-494F-9DCF-9FEDADDCA2F4}" type="slidenum">
              <a:rPr lang="en-US" smtClean="0">
                <a:solidFill>
                  <a:srgbClr val="FFFFFF"/>
                </a:solidFill>
              </a:rPr>
              <a:pPr>
                <a:defRPr/>
              </a:pPr>
              <a:t>13</a:t>
            </a:fld>
            <a:endParaRPr lang="en-US" dirty="0">
              <a:solidFill>
                <a:srgbClr val="FFFFFF"/>
              </a:solidFill>
            </a:endParaRPr>
          </a:p>
        </p:txBody>
      </p:sp>
      <p:pic>
        <p:nvPicPr>
          <p:cNvPr id="7" name="Content Placeholder 6"/>
          <p:cNvPicPr>
            <a:picLocks noGrp="1" noChangeAspect="1"/>
          </p:cNvPicPr>
          <p:nvPr>
            <p:ph idx="1"/>
          </p:nvPr>
        </p:nvPicPr>
        <p:blipFill>
          <a:blip r:embed="rId3"/>
          <a:stretch>
            <a:fillRect/>
          </a:stretch>
        </p:blipFill>
        <p:spPr>
          <a:xfrm>
            <a:off x="1932742" y="1927091"/>
            <a:ext cx="8607438" cy="3637936"/>
          </a:xfrm>
          <a:prstGeom prst="rect">
            <a:avLst/>
          </a:prstGeom>
          <a:ln>
            <a:solidFill>
              <a:srgbClr val="FF0000"/>
            </a:solidFill>
          </a:ln>
        </p:spPr>
      </p:pic>
      <p:sp>
        <p:nvSpPr>
          <p:cNvPr id="8" name="TextBox 7"/>
          <p:cNvSpPr txBox="1"/>
          <p:nvPr/>
        </p:nvSpPr>
        <p:spPr>
          <a:xfrm>
            <a:off x="5781369" y="5785236"/>
            <a:ext cx="3175818" cy="923330"/>
          </a:xfrm>
          <a:prstGeom prst="rect">
            <a:avLst/>
          </a:prstGeom>
          <a:noFill/>
          <a:ln w="38100">
            <a:solidFill>
              <a:srgbClr val="FF0000"/>
            </a:solidFill>
          </a:ln>
        </p:spPr>
        <p:txBody>
          <a:bodyPr wrap="square" rtlCol="0">
            <a:spAutoFit/>
          </a:bodyPr>
          <a:lstStyle/>
          <a:p>
            <a:r>
              <a:rPr lang="en-US" dirty="0" smtClean="0">
                <a:solidFill>
                  <a:srgbClr val="000000"/>
                </a:solidFill>
              </a:rPr>
              <a:t>Question #1 on NINDS CRF Identifies Glasgow Coma Scale</a:t>
            </a:r>
            <a:endParaRPr lang="en-US" dirty="0">
              <a:solidFill>
                <a:srgbClr val="000000"/>
              </a:solidFill>
            </a:endParaRPr>
          </a:p>
        </p:txBody>
      </p:sp>
      <p:sp>
        <p:nvSpPr>
          <p:cNvPr id="15" name="Right Arrow 14"/>
          <p:cNvSpPr/>
          <p:nvPr/>
        </p:nvSpPr>
        <p:spPr>
          <a:xfrm>
            <a:off x="3604848" y="3669967"/>
            <a:ext cx="578438" cy="450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1814755" y="3502978"/>
            <a:ext cx="1755057" cy="923330"/>
          </a:xfrm>
          <a:prstGeom prst="rect">
            <a:avLst/>
          </a:prstGeom>
          <a:solidFill>
            <a:schemeClr val="bg1"/>
          </a:solidFill>
          <a:ln w="38100">
            <a:solidFill>
              <a:srgbClr val="FF0000"/>
            </a:solidFill>
          </a:ln>
        </p:spPr>
        <p:txBody>
          <a:bodyPr wrap="square" rtlCol="0">
            <a:spAutoFit/>
          </a:bodyPr>
          <a:lstStyle/>
          <a:p>
            <a:r>
              <a:rPr lang="en-US" dirty="0" smtClean="0">
                <a:solidFill>
                  <a:srgbClr val="000000"/>
                </a:solidFill>
              </a:rPr>
              <a:t>Question #6 on NINDS CRF - Confounders</a:t>
            </a:r>
            <a:endParaRPr lang="en-US" dirty="0">
              <a:solidFill>
                <a:srgbClr val="000000"/>
              </a:solidFill>
            </a:endParaRPr>
          </a:p>
        </p:txBody>
      </p:sp>
      <p:sp>
        <p:nvSpPr>
          <p:cNvPr id="17" name="Right Arrow 16"/>
          <p:cNvSpPr/>
          <p:nvPr/>
        </p:nvSpPr>
        <p:spPr>
          <a:xfrm rot="16200000">
            <a:off x="7083297" y="5197321"/>
            <a:ext cx="578438" cy="450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p:cNvSpPr/>
          <p:nvPr/>
        </p:nvSpPr>
        <p:spPr>
          <a:xfrm>
            <a:off x="5054456" y="2147301"/>
            <a:ext cx="1926448" cy="1226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1524000" y="1837290"/>
            <a:ext cx="2880150" cy="923330"/>
          </a:xfrm>
          <a:prstGeom prst="rect">
            <a:avLst/>
          </a:prstGeom>
          <a:solidFill>
            <a:schemeClr val="bg1"/>
          </a:solidFill>
          <a:ln w="38100">
            <a:solidFill>
              <a:srgbClr val="FF0000"/>
            </a:solidFill>
          </a:ln>
        </p:spPr>
        <p:txBody>
          <a:bodyPr wrap="square" rtlCol="0">
            <a:spAutoFit/>
          </a:bodyPr>
          <a:lstStyle/>
          <a:p>
            <a:r>
              <a:rPr lang="en-US" dirty="0" smtClean="0">
                <a:solidFill>
                  <a:srgbClr val="000000"/>
                </a:solidFill>
              </a:rPr>
              <a:t>Questions #2-5 on NINDS CRF – Responses and Total Score</a:t>
            </a:r>
            <a:endParaRPr lang="en-US" dirty="0">
              <a:solidFill>
                <a:srgbClr val="000000"/>
              </a:solidFill>
            </a:endParaRPr>
          </a:p>
        </p:txBody>
      </p:sp>
      <p:sp>
        <p:nvSpPr>
          <p:cNvPr id="20" name="Right Arrow 19"/>
          <p:cNvSpPr/>
          <p:nvPr/>
        </p:nvSpPr>
        <p:spPr>
          <a:xfrm>
            <a:off x="4476018" y="2216256"/>
            <a:ext cx="578438" cy="450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p:nvSpPr>
        <p:spPr>
          <a:xfrm>
            <a:off x="4177461" y="3389854"/>
            <a:ext cx="3355609" cy="1967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7929716" y="829543"/>
            <a:ext cx="2054942" cy="646331"/>
          </a:xfrm>
          <a:prstGeom prst="rect">
            <a:avLst/>
          </a:prstGeom>
          <a:solidFill>
            <a:schemeClr val="bg1"/>
          </a:solidFill>
          <a:ln w="38100">
            <a:solidFill>
              <a:srgbClr val="FF0000"/>
            </a:solidFill>
          </a:ln>
        </p:spPr>
        <p:txBody>
          <a:bodyPr wrap="square" rtlCol="0">
            <a:spAutoFit/>
          </a:bodyPr>
          <a:lstStyle/>
          <a:p>
            <a:r>
              <a:rPr lang="en-US" dirty="0" smtClean="0">
                <a:solidFill>
                  <a:srgbClr val="000000"/>
                </a:solidFill>
              </a:rPr>
              <a:t>Results from CRF, text and numeric</a:t>
            </a:r>
            <a:endParaRPr lang="en-US" dirty="0">
              <a:solidFill>
                <a:srgbClr val="000000"/>
              </a:solidFill>
            </a:endParaRPr>
          </a:p>
        </p:txBody>
      </p:sp>
      <p:sp>
        <p:nvSpPr>
          <p:cNvPr id="25" name="Right Arrow 24"/>
          <p:cNvSpPr/>
          <p:nvPr/>
        </p:nvSpPr>
        <p:spPr>
          <a:xfrm rot="5400000">
            <a:off x="8667968" y="1611891"/>
            <a:ext cx="578438" cy="450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7764127" y="2012130"/>
            <a:ext cx="2549912" cy="3382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0642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Standards Development Stage </a:t>
            </a:r>
            <a:br>
              <a:rPr lang="en-US" sz="3200" b="1" dirty="0">
                <a:solidFill>
                  <a:srgbClr val="002060"/>
                </a:solidFill>
              </a:rPr>
            </a:br>
            <a:r>
              <a:rPr lang="en-US" sz="3200" b="1" dirty="0">
                <a:solidFill>
                  <a:srgbClr val="002060"/>
                </a:solidFill>
              </a:rPr>
              <a:t>Example:  TBI Medical History</a:t>
            </a:r>
            <a:endParaRPr lang="en-US" sz="3200" b="1" dirty="0">
              <a:solidFill>
                <a:srgbClr val="002060"/>
              </a:solidFill>
            </a:endParaRPr>
          </a:p>
        </p:txBody>
      </p:sp>
      <p:sp>
        <p:nvSpPr>
          <p:cNvPr id="4" name="Slide Number Placeholder 3"/>
          <p:cNvSpPr>
            <a:spLocks noGrp="1"/>
          </p:cNvSpPr>
          <p:nvPr>
            <p:ph type="sldNum" sz="quarter" idx="10"/>
          </p:nvPr>
        </p:nvSpPr>
        <p:spPr/>
        <p:txBody>
          <a:bodyPr/>
          <a:lstStyle/>
          <a:p>
            <a:pPr>
              <a:defRPr/>
            </a:pPr>
            <a:fld id="{0D1287BB-CDCE-494F-9DCF-9FEDADDCA2F4}" type="slidenum">
              <a:rPr lang="en-US" smtClean="0"/>
              <a:pPr>
                <a:defRPr/>
              </a:pPr>
              <a:t>14</a:t>
            </a:fld>
            <a:endParaRPr lang="en-US" dirty="0"/>
          </a:p>
        </p:txBody>
      </p:sp>
      <p:pic>
        <p:nvPicPr>
          <p:cNvPr id="18" name="Picture 17"/>
          <p:cNvPicPr>
            <a:picLocks noChangeAspect="1"/>
          </p:cNvPicPr>
          <p:nvPr/>
        </p:nvPicPr>
        <p:blipFill>
          <a:blip r:embed="rId2"/>
          <a:stretch>
            <a:fillRect/>
          </a:stretch>
        </p:blipFill>
        <p:spPr>
          <a:xfrm>
            <a:off x="1792494" y="1343179"/>
            <a:ext cx="8546949" cy="4172719"/>
          </a:xfrm>
          <a:prstGeom prst="rect">
            <a:avLst/>
          </a:prstGeom>
        </p:spPr>
      </p:pic>
    </p:spTree>
    <p:extLst>
      <p:ext uri="{BB962C8B-B14F-4D97-AF65-F5344CB8AC3E}">
        <p14:creationId xmlns:p14="http://schemas.microsoft.com/office/powerpoint/2010/main" val="409668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3FE942A-BFEC-564F-98EE-6FF1A0C45A56}" type="slidenum">
              <a:rPr lang="en-US" smtClean="0">
                <a:solidFill>
                  <a:srgbClr val="FFFFFF"/>
                </a:solidFill>
              </a:rPr>
              <a:pPr>
                <a:defRPr/>
              </a:pPr>
              <a:t>15</a:t>
            </a:fld>
            <a:endParaRPr lang="en-US">
              <a:solidFill>
                <a:srgbClr val="FFFFFF"/>
              </a:solidFill>
            </a:endParaRPr>
          </a:p>
        </p:txBody>
      </p:sp>
      <p:sp>
        <p:nvSpPr>
          <p:cNvPr id="4" name="Rounded Rectangle 3"/>
          <p:cNvSpPr/>
          <p:nvPr/>
        </p:nvSpPr>
        <p:spPr bwMode="auto">
          <a:xfrm>
            <a:off x="1790700" y="829361"/>
            <a:ext cx="8610600" cy="5199278"/>
          </a:xfrm>
          <a:prstGeom prst="roundRect">
            <a:avLst/>
          </a:prstGeom>
          <a:solidFill>
            <a:schemeClr val="bg1"/>
          </a:solidFill>
          <a:ln>
            <a:solidFill>
              <a:schemeClr val="tx1"/>
            </a:solidFill>
          </a:ln>
          <a:effectLst/>
          <a:ex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lnSpc>
                <a:spcPct val="150000"/>
              </a:lnSpc>
            </a:pPr>
            <a:r>
              <a:rPr lang="en-US" sz="3600" b="1" dirty="0">
                <a:solidFill>
                  <a:srgbClr val="000066"/>
                </a:solidFill>
              </a:rPr>
              <a:t>CDISC </a:t>
            </a:r>
            <a:r>
              <a:rPr lang="en-US" sz="3600" b="1" dirty="0">
                <a:solidFill>
                  <a:srgbClr val="000066"/>
                </a:solidFill>
              </a:rPr>
              <a:t>standards specify              </a:t>
            </a:r>
            <a:r>
              <a:rPr lang="en-US" sz="3600" b="1" u="sng" dirty="0">
                <a:solidFill>
                  <a:srgbClr val="000066"/>
                </a:solidFill>
              </a:rPr>
              <a:t>how </a:t>
            </a:r>
            <a:r>
              <a:rPr lang="en-US" sz="3600" b="1" u="sng" dirty="0">
                <a:solidFill>
                  <a:srgbClr val="000066"/>
                </a:solidFill>
              </a:rPr>
              <a:t>to structure the </a:t>
            </a:r>
            <a:r>
              <a:rPr lang="en-US" sz="3600" b="1" u="sng" dirty="0">
                <a:solidFill>
                  <a:srgbClr val="000066"/>
                </a:solidFill>
              </a:rPr>
              <a:t>data</a:t>
            </a:r>
            <a:r>
              <a:rPr lang="en-US" sz="3600" b="1" dirty="0">
                <a:solidFill>
                  <a:srgbClr val="000066"/>
                </a:solidFill>
              </a:rPr>
              <a:t>, </a:t>
            </a:r>
          </a:p>
          <a:p>
            <a:pPr algn="ctr">
              <a:lnSpc>
                <a:spcPct val="150000"/>
              </a:lnSpc>
            </a:pPr>
            <a:r>
              <a:rPr lang="en-US" sz="3600" b="1" dirty="0">
                <a:solidFill>
                  <a:srgbClr val="000066"/>
                </a:solidFill>
              </a:rPr>
              <a:t>NOT what should be collected nor how to conduct clinical assessments or protocols.</a:t>
            </a:r>
            <a:endParaRPr lang="en-US" sz="3600" b="1" dirty="0">
              <a:solidFill>
                <a:srgbClr val="000066"/>
              </a:solidFill>
            </a:endParaRPr>
          </a:p>
        </p:txBody>
      </p:sp>
    </p:spTree>
    <p:extLst>
      <p:ext uri="{BB962C8B-B14F-4D97-AF65-F5344CB8AC3E}">
        <p14:creationId xmlns:p14="http://schemas.microsoft.com/office/powerpoint/2010/main" val="393942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D10ECCB2-54DF-4472-9674-680C6B44024D}" type="slidenum">
              <a:rPr lang="en-US" smtClean="0"/>
              <a:pPr>
                <a:defRPr/>
              </a:pPr>
              <a:t>16</a:t>
            </a:fld>
            <a:endParaRPr lang="en-US"/>
          </a:p>
        </p:txBody>
      </p:sp>
      <p:pic>
        <p:nvPicPr>
          <p:cNvPr id="6" name="Picture 5"/>
          <p:cNvPicPr>
            <a:picLocks noChangeAspect="1"/>
          </p:cNvPicPr>
          <p:nvPr/>
        </p:nvPicPr>
        <p:blipFill>
          <a:blip r:embed="rId2"/>
          <a:stretch>
            <a:fillRect/>
          </a:stretch>
        </p:blipFill>
        <p:spPr>
          <a:xfrm>
            <a:off x="1868488" y="331788"/>
            <a:ext cx="8382000" cy="6000750"/>
          </a:xfrm>
          <a:prstGeom prst="rect">
            <a:avLst/>
          </a:prstGeom>
        </p:spPr>
      </p:pic>
    </p:spTree>
    <p:extLst>
      <p:ext uri="{BB962C8B-B14F-4D97-AF65-F5344CB8AC3E}">
        <p14:creationId xmlns:p14="http://schemas.microsoft.com/office/powerpoint/2010/main" val="784796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2801938" y="2628900"/>
            <a:ext cx="7307262" cy="4800600"/>
          </a:xfrm>
        </p:spPr>
        <p:txBody>
          <a:bodyPr/>
          <a:lstStyle/>
          <a:p>
            <a:r>
              <a:rPr lang="en-US" dirty="0" smtClean="0"/>
              <a:t>Public Review planned to start in June 2015; overview webinar 11 June</a:t>
            </a:r>
          </a:p>
          <a:p>
            <a:r>
              <a:rPr lang="en-US" dirty="0" smtClean="0"/>
              <a:t>Publish for implementation in Q3 2015</a:t>
            </a:r>
          </a:p>
          <a:p>
            <a:r>
              <a:rPr lang="en-US" dirty="0" smtClean="0"/>
              <a:t>Develop </a:t>
            </a:r>
            <a:r>
              <a:rPr lang="en-US" dirty="0"/>
              <a:t>e</a:t>
            </a:r>
            <a:r>
              <a:rPr lang="en-US" dirty="0" smtClean="0"/>
              <a:t>ducation materials</a:t>
            </a: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graphicFrame>
        <p:nvGraphicFramePr>
          <p:cNvPr id="5" name="Table 4"/>
          <p:cNvGraphicFramePr>
            <a:graphicFrameLocks noGrp="1"/>
          </p:cNvGraphicFramePr>
          <p:nvPr>
            <p:extLst/>
          </p:nvPr>
        </p:nvGraphicFramePr>
        <p:xfrm>
          <a:off x="2806701" y="1270000"/>
          <a:ext cx="6819897" cy="1102360"/>
        </p:xfrm>
        <a:graphic>
          <a:graphicData uri="http://schemas.openxmlformats.org/drawingml/2006/table">
            <a:tbl>
              <a:tblPr firstRow="1" bandRow="1">
                <a:tableStyleId>{5C22544A-7EE6-4342-B048-85BDC9FD1C3A}</a:tableStyleId>
              </a:tblPr>
              <a:tblGrid>
                <a:gridCol w="974271"/>
                <a:gridCol w="974271"/>
                <a:gridCol w="974271"/>
                <a:gridCol w="974271"/>
                <a:gridCol w="974271"/>
                <a:gridCol w="974271"/>
                <a:gridCol w="974271"/>
              </a:tblGrid>
              <a:tr h="370840">
                <a:tc>
                  <a:txBody>
                    <a:bodyPr/>
                    <a:lstStyle/>
                    <a:p>
                      <a:pPr algn="ctr"/>
                      <a:r>
                        <a:rPr lang="en-US" sz="1200" dirty="0" smtClean="0">
                          <a:solidFill>
                            <a:schemeClr val="tx1"/>
                          </a:solidFill>
                        </a:rPr>
                        <a:t>Stage 0</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solidFill>
                            <a:schemeClr val="tx1"/>
                          </a:solidFill>
                        </a:rPr>
                        <a:t>Stage 1</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dirty="0" smtClean="0">
                          <a:solidFill>
                            <a:schemeClr val="tx1"/>
                          </a:solidFill>
                        </a:rPr>
                        <a:t>Stage 2</a:t>
                      </a: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algn="ctr"/>
                      <a:r>
                        <a:rPr lang="en-US" sz="1200" dirty="0" smtClean="0">
                          <a:solidFill>
                            <a:schemeClr val="tx1"/>
                          </a:solidFill>
                        </a:rPr>
                        <a:t>Stage 3a</a:t>
                      </a: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0C0C0"/>
                    </a:solidFill>
                  </a:tcPr>
                </a:tc>
                <a:tc>
                  <a:txBody>
                    <a:bodyPr/>
                    <a:lstStyle/>
                    <a:p>
                      <a:pPr algn="ctr"/>
                      <a:r>
                        <a:rPr lang="en-US" sz="1200" dirty="0" smtClean="0">
                          <a:solidFill>
                            <a:schemeClr val="tx1"/>
                          </a:solidFill>
                        </a:rPr>
                        <a:t>Stage 3b</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3399"/>
                    </a:solidFill>
                  </a:tcPr>
                </a:tc>
                <a:tc>
                  <a:txBody>
                    <a:bodyPr/>
                    <a:lstStyle/>
                    <a:p>
                      <a:pPr algn="ctr"/>
                      <a:r>
                        <a:rPr lang="en-US" sz="1200" dirty="0" smtClean="0">
                          <a:solidFill>
                            <a:schemeClr val="tx1"/>
                          </a:solidFill>
                        </a:rPr>
                        <a:t>Stage 3c</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EE80"/>
                    </a:solidFill>
                  </a:tcPr>
                </a:tc>
                <a:tc>
                  <a:txBody>
                    <a:bodyPr/>
                    <a:lstStyle/>
                    <a:p>
                      <a:pPr algn="ctr"/>
                      <a:r>
                        <a:rPr lang="en-US" sz="1200" dirty="0" smtClean="0">
                          <a:solidFill>
                            <a:schemeClr val="tx1"/>
                          </a:solidFill>
                        </a:rPr>
                        <a:t>Stage 4</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050" dirty="0" smtClean="0"/>
                        <a:t>Scoping and Planning</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Identification/Modeling</a:t>
                      </a:r>
                      <a:r>
                        <a:rPr lang="en-US" sz="1050" baseline="0" dirty="0" smtClean="0"/>
                        <a:t> of Research Concepts</a:t>
                      </a:r>
                      <a:endParaRPr lang="en-US" sz="1050"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Development of Draft Standards</a:t>
                      </a:r>
                      <a:endParaRPr lang="en-US" sz="105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50" dirty="0" smtClean="0"/>
                        <a:t>Internal Review</a:t>
                      </a:r>
                      <a:endParaRPr lang="en-US" sz="1050"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Public</a:t>
                      </a:r>
                      <a:r>
                        <a:rPr lang="en-US" sz="1050" baseline="0" dirty="0" smtClean="0"/>
                        <a:t> Review</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Public Release</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Maintenance</a:t>
                      </a:r>
                      <a:r>
                        <a:rPr lang="en-US" sz="1050" baseline="0" dirty="0" smtClean="0"/>
                        <a:t> &amp; Education</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Oval 5"/>
          <p:cNvSpPr/>
          <p:nvPr/>
        </p:nvSpPr>
        <p:spPr>
          <a:xfrm>
            <a:off x="6648670" y="912392"/>
            <a:ext cx="1092200" cy="1676400"/>
          </a:xfrm>
          <a:prstGeom prst="ellipse">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702844" y="5114394"/>
            <a:ext cx="2621507" cy="1743607"/>
          </a:xfrm>
          <a:prstGeom prst="rect">
            <a:avLst/>
          </a:prstGeom>
        </p:spPr>
      </p:pic>
    </p:spTree>
    <p:extLst>
      <p:ext uri="{BB962C8B-B14F-4D97-AF65-F5344CB8AC3E}">
        <p14:creationId xmlns:p14="http://schemas.microsoft.com/office/powerpoint/2010/main" val="3790905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2168612" y="2403129"/>
            <a:ext cx="8077200" cy="3962400"/>
          </a:xfrm>
        </p:spPr>
        <p:txBody>
          <a:bodyPr/>
          <a:lstStyle/>
          <a:p>
            <a:pPr marL="0" indent="0" algn="ctr">
              <a:buNone/>
            </a:pPr>
            <a:endParaRPr lang="en-US" sz="2800" dirty="0">
              <a:solidFill>
                <a:srgbClr val="333399"/>
              </a:solidFill>
              <a:latin typeface="Arial" charset="0"/>
            </a:endParaRPr>
          </a:p>
          <a:p>
            <a:pPr marL="0" indent="0" algn="ctr">
              <a:buNone/>
            </a:pPr>
            <a:r>
              <a:rPr lang="en-US" sz="2800" dirty="0">
                <a:solidFill>
                  <a:srgbClr val="333399"/>
                </a:solidFill>
                <a:latin typeface="Arial" charset="0"/>
              </a:rPr>
              <a:t>SHARE is a global </a:t>
            </a:r>
            <a:r>
              <a:rPr lang="en-US" sz="2800" dirty="0">
                <a:solidFill>
                  <a:srgbClr val="333399"/>
                </a:solidFill>
                <a:latin typeface="Arial" charset="0"/>
              </a:rPr>
              <a:t>electronic repository for developing, integrating and accessing CDISC standards metadata in electronic format. </a:t>
            </a:r>
            <a:endParaRPr lang="en-US" sz="2800" dirty="0">
              <a:solidFill>
                <a:srgbClr val="333399"/>
              </a:solidFill>
              <a:latin typeface="Arial" charset="0"/>
            </a:endParaRPr>
          </a:p>
          <a:p>
            <a:pPr marL="0" indent="0" algn="ctr">
              <a:buNone/>
            </a:pPr>
            <a:endParaRPr lang="en-US" sz="800" dirty="0">
              <a:solidFill>
                <a:srgbClr val="333399"/>
              </a:solidFill>
              <a:latin typeface="Arial" charset="0"/>
            </a:endParaRPr>
          </a:p>
          <a:p>
            <a:pPr marL="0" indent="0" algn="ctr">
              <a:buNone/>
            </a:pPr>
            <a:r>
              <a:rPr lang="en-US" sz="2000" b="1" dirty="0">
                <a:solidFill>
                  <a:srgbClr val="333399"/>
                </a:solidFill>
                <a:latin typeface="Arial" charset="0"/>
              </a:rPr>
              <a:t>SHARE </a:t>
            </a:r>
            <a:r>
              <a:rPr lang="en-US" sz="2000" b="1" dirty="0">
                <a:solidFill>
                  <a:srgbClr val="333399"/>
                </a:solidFill>
                <a:latin typeface="Arial" charset="0"/>
              </a:rPr>
              <a:t>should dramatically improve the quality, reusability and integration across CDISC standards and controlled terminologies, and improve interoperability with healthcare.</a:t>
            </a:r>
          </a:p>
        </p:txBody>
      </p:sp>
      <p:sp>
        <p:nvSpPr>
          <p:cNvPr id="317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7099-76C9-4743-A816-BB0B62E30BB8}" type="slidenum">
              <a:rPr lang="en-US" sz="1000">
                <a:solidFill>
                  <a:schemeClr val="bg1"/>
                </a:solidFill>
              </a:rPr>
              <a:pPr eaLnBrk="1" hangingPunct="1"/>
              <a:t>18</a:t>
            </a:fld>
            <a:endParaRPr lang="en-US" sz="1000">
              <a:solidFill>
                <a:schemeClr val="bg1"/>
              </a:solidFill>
            </a:endParaRPr>
          </a:p>
        </p:txBody>
      </p:sp>
      <p:sp>
        <p:nvSpPr>
          <p:cNvPr id="31747" name="Rectangle 2"/>
          <p:cNvSpPr txBox="1">
            <a:spLocks noChangeArrowheads="1"/>
          </p:cNvSpPr>
          <p:nvPr/>
        </p:nvSpPr>
        <p:spPr bwMode="auto">
          <a:xfrm>
            <a:off x="2557463" y="5456239"/>
            <a:ext cx="7561262"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i="1" dirty="0">
                <a:solidFill>
                  <a:srgbClr val="008080"/>
                </a:solidFill>
              </a:rPr>
              <a:t>SHARE is a requirement for standards-based automation,</a:t>
            </a:r>
            <a:br>
              <a:rPr lang="en-US" sz="1800" b="1" i="1" dirty="0">
                <a:solidFill>
                  <a:srgbClr val="008080"/>
                </a:solidFill>
              </a:rPr>
            </a:br>
            <a:r>
              <a:rPr lang="en-US" sz="1800" b="1" i="1" dirty="0">
                <a:solidFill>
                  <a:srgbClr val="008080"/>
                </a:solidFill>
              </a:rPr>
              <a:t>which is key to ROI from standards implementation</a:t>
            </a:r>
          </a:p>
        </p:txBody>
      </p:sp>
      <p:pic>
        <p:nvPicPr>
          <p:cNvPr id="31748" name="Picture 1" descr="Share Illustration_Horizont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0199" y="83127"/>
            <a:ext cx="6908348" cy="284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808154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D1287BB-CDCE-494F-9DCF-9FEDADDCA2F4}" type="slidenum">
              <a:rPr lang="en-US" smtClean="0">
                <a:solidFill>
                  <a:srgbClr val="FFFFFF"/>
                </a:solidFill>
              </a:rPr>
              <a:pPr>
                <a:defRPr/>
              </a:pPr>
              <a:t>19</a:t>
            </a:fld>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7929564" y="24936"/>
            <a:ext cx="2037637" cy="1231880"/>
          </a:xfrm>
          <a:prstGeom prst="rect">
            <a:avLst/>
          </a:prstGeom>
        </p:spPr>
      </p:pic>
      <p:pic>
        <p:nvPicPr>
          <p:cNvPr id="6" name="Picture 5"/>
          <p:cNvPicPr>
            <a:picLocks noChangeAspect="1"/>
          </p:cNvPicPr>
          <p:nvPr/>
        </p:nvPicPr>
        <p:blipFill>
          <a:blip r:embed="rId3"/>
          <a:stretch>
            <a:fillRect/>
          </a:stretch>
        </p:blipFill>
        <p:spPr>
          <a:xfrm>
            <a:off x="2071914" y="3004438"/>
            <a:ext cx="8138886" cy="3126243"/>
          </a:xfrm>
          <a:prstGeom prst="rect">
            <a:avLst/>
          </a:prstGeom>
        </p:spPr>
      </p:pic>
      <p:pic>
        <p:nvPicPr>
          <p:cNvPr id="7" name="Picture 6"/>
          <p:cNvPicPr>
            <a:picLocks noChangeAspect="1"/>
          </p:cNvPicPr>
          <p:nvPr/>
        </p:nvPicPr>
        <p:blipFill>
          <a:blip r:embed="rId4"/>
          <a:stretch>
            <a:fillRect/>
          </a:stretch>
        </p:blipFill>
        <p:spPr>
          <a:xfrm>
            <a:off x="2690296" y="2120441"/>
            <a:ext cx="6706181" cy="883997"/>
          </a:xfrm>
          <a:prstGeom prst="rect">
            <a:avLst/>
          </a:prstGeom>
        </p:spPr>
      </p:pic>
      <p:sp>
        <p:nvSpPr>
          <p:cNvPr id="3" name="Title 2"/>
          <p:cNvSpPr>
            <a:spLocks noGrp="1"/>
          </p:cNvSpPr>
          <p:nvPr>
            <p:ph type="title"/>
          </p:nvPr>
        </p:nvSpPr>
        <p:spPr>
          <a:xfrm>
            <a:off x="2089214" y="1070980"/>
            <a:ext cx="7307262" cy="868363"/>
          </a:xfrm>
        </p:spPr>
        <p:txBody>
          <a:bodyPr/>
          <a:lstStyle/>
          <a:p>
            <a:r>
              <a:rPr lang="en-US" dirty="0" smtClean="0"/>
              <a:t>“We owe it to patients and</a:t>
            </a:r>
            <a:br>
              <a:rPr lang="en-US" dirty="0" smtClean="0"/>
            </a:br>
            <a:r>
              <a:rPr lang="en-US" dirty="0" smtClean="0"/>
              <a:t>research participants to use</a:t>
            </a:r>
            <a:br>
              <a:rPr lang="en-US" dirty="0" smtClean="0"/>
            </a:br>
            <a:r>
              <a:rPr lang="en-US" dirty="0" smtClean="0"/>
              <a:t>their data and use it wisely.”</a:t>
            </a:r>
            <a:endParaRPr lang="en-US" dirty="0"/>
          </a:p>
        </p:txBody>
      </p:sp>
    </p:spTree>
    <p:extLst>
      <p:ext uri="{BB962C8B-B14F-4D97-AF65-F5344CB8AC3E}">
        <p14:creationId xmlns:p14="http://schemas.microsoft.com/office/powerpoint/2010/main" val="2619798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977" y="714765"/>
            <a:ext cx="5943600" cy="569259"/>
          </a:xfrm>
        </p:spPr>
        <p:txBody>
          <a:bodyPr/>
          <a:lstStyle/>
          <a:p>
            <a:pPr eaLnBrk="1" hangingPunct="1">
              <a:defRPr/>
            </a:pPr>
            <a:r>
              <a:rPr lang="en-US" sz="3600" dirty="0"/>
              <a:t>ADAS-Cog Variability</a:t>
            </a:r>
            <a:br>
              <a:rPr lang="en-US" sz="3600" dirty="0"/>
            </a:br>
            <a:r>
              <a:rPr lang="en-US" sz="3600" dirty="0"/>
              <a:t>Across Organizations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6850314"/>
              </p:ext>
            </p:extLst>
          </p:nvPr>
        </p:nvGraphicFramePr>
        <p:xfrm>
          <a:off x="1840007" y="1580030"/>
          <a:ext cx="8740589" cy="4670433"/>
        </p:xfrm>
        <a:graphic>
          <a:graphicData uri="http://schemas.openxmlformats.org/drawingml/2006/table">
            <a:tbl>
              <a:tblPr firstRow="1" bandRow="1">
                <a:tableStyleId>{5C22544A-7EE6-4342-B048-85BDC9FD1C3A}</a:tableStyleId>
              </a:tblPr>
              <a:tblGrid>
                <a:gridCol w="905997"/>
                <a:gridCol w="1316629"/>
                <a:gridCol w="1108053"/>
                <a:gridCol w="1290081"/>
                <a:gridCol w="1029958"/>
                <a:gridCol w="1029958"/>
                <a:gridCol w="1068104"/>
                <a:gridCol w="991809"/>
              </a:tblGrid>
              <a:tr h="369456">
                <a:tc>
                  <a:txBody>
                    <a:bodyPr/>
                    <a:lstStyle/>
                    <a:p>
                      <a:pPr algn="ctr" fontAlgn="b"/>
                      <a:endParaRPr lang="en-US" sz="1600" b="1" i="0" u="none" strike="noStrike" dirty="0">
                        <a:solidFill>
                          <a:schemeClr val="bg1"/>
                        </a:solidFill>
                        <a:latin typeface="Calibri"/>
                      </a:endParaRPr>
                    </a:p>
                  </a:txBody>
                  <a:tcPr marL="9525" marR="9525" marT="9523" marB="0" anchor="b"/>
                </a:tc>
                <a:tc>
                  <a:txBody>
                    <a:bodyPr/>
                    <a:lstStyle/>
                    <a:p>
                      <a:pPr algn="ctr" fontAlgn="b"/>
                      <a:r>
                        <a:rPr lang="en-US" sz="1600" b="1" i="0" u="none" strike="noStrike" dirty="0">
                          <a:solidFill>
                            <a:schemeClr val="tx1"/>
                          </a:solidFill>
                          <a:latin typeface="Calibri"/>
                        </a:rPr>
                        <a:t>ADNI</a:t>
                      </a:r>
                    </a:p>
                  </a:txBody>
                  <a:tcPr marL="9525" marR="9525" marT="9523" marB="0" anchor="b"/>
                </a:tc>
                <a:tc>
                  <a:txBody>
                    <a:bodyPr/>
                    <a:lstStyle/>
                    <a:p>
                      <a:pPr algn="ctr" fontAlgn="b"/>
                      <a:r>
                        <a:rPr lang="en-US" sz="1600" b="1" i="0" u="none" strike="noStrike" dirty="0">
                          <a:solidFill>
                            <a:schemeClr val="tx1"/>
                          </a:solidFill>
                          <a:latin typeface="Calibri"/>
                        </a:rPr>
                        <a:t>J&amp;J</a:t>
                      </a:r>
                    </a:p>
                  </a:txBody>
                  <a:tcPr marL="9525" marR="9525" marT="9523" marB="0" anchor="b"/>
                </a:tc>
                <a:tc>
                  <a:txBody>
                    <a:bodyPr/>
                    <a:lstStyle/>
                    <a:p>
                      <a:pPr algn="ctr" fontAlgn="b"/>
                      <a:r>
                        <a:rPr lang="en-US" sz="1600" b="1" i="0" u="none" strike="noStrike" dirty="0">
                          <a:solidFill>
                            <a:schemeClr val="tx1"/>
                          </a:solidFill>
                          <a:latin typeface="Calibri"/>
                        </a:rPr>
                        <a:t>Wyeth</a:t>
                      </a:r>
                    </a:p>
                  </a:txBody>
                  <a:tcPr marL="9525" marR="9525" marT="9523" marB="0" anchor="b"/>
                </a:tc>
                <a:tc>
                  <a:txBody>
                    <a:bodyPr/>
                    <a:lstStyle/>
                    <a:p>
                      <a:pPr algn="ctr" fontAlgn="b"/>
                      <a:r>
                        <a:rPr lang="en-US" sz="1600" b="1" i="0" u="none" strike="noStrike" dirty="0" err="1">
                          <a:solidFill>
                            <a:schemeClr val="tx1"/>
                          </a:solidFill>
                          <a:latin typeface="Calibri"/>
                        </a:rPr>
                        <a:t>sanofi-aventis</a:t>
                      </a:r>
                      <a:endParaRPr lang="en-US" sz="1600" b="1" i="0" u="none" strike="noStrike" dirty="0">
                        <a:solidFill>
                          <a:schemeClr val="tx1"/>
                        </a:solidFill>
                        <a:latin typeface="Calibri"/>
                      </a:endParaRPr>
                    </a:p>
                  </a:txBody>
                  <a:tcPr marL="9525" marR="9525" marT="9523" marB="0" anchor="b"/>
                </a:tc>
                <a:tc>
                  <a:txBody>
                    <a:bodyPr/>
                    <a:lstStyle/>
                    <a:p>
                      <a:pPr algn="ctr" fontAlgn="b"/>
                      <a:r>
                        <a:rPr lang="en-US" sz="1600" b="1" i="0" u="none" strike="noStrike" dirty="0">
                          <a:solidFill>
                            <a:schemeClr val="tx1"/>
                          </a:solidFill>
                          <a:latin typeface="Calibri"/>
                        </a:rPr>
                        <a:t>Pfizer</a:t>
                      </a:r>
                    </a:p>
                  </a:txBody>
                  <a:tcPr marL="9525" marR="9525" marT="9523" marB="0" anchor="b"/>
                </a:tc>
                <a:tc>
                  <a:txBody>
                    <a:bodyPr/>
                    <a:lstStyle/>
                    <a:p>
                      <a:pPr algn="ctr" fontAlgn="b"/>
                      <a:r>
                        <a:rPr lang="en-US" sz="1600" b="1" i="0" u="none" strike="noStrike" dirty="0">
                          <a:solidFill>
                            <a:schemeClr val="tx1"/>
                          </a:solidFill>
                          <a:latin typeface="Calibri"/>
                        </a:rPr>
                        <a:t>AstraZeneca</a:t>
                      </a:r>
                    </a:p>
                  </a:txBody>
                  <a:tcPr marL="9525" marR="9525" marT="9523" marB="0" anchor="b"/>
                </a:tc>
                <a:tc>
                  <a:txBody>
                    <a:bodyPr/>
                    <a:lstStyle/>
                    <a:p>
                      <a:pPr algn="ctr" fontAlgn="b"/>
                      <a:r>
                        <a:rPr lang="en-US" sz="1600" b="1" i="0" u="none" strike="noStrike" dirty="0">
                          <a:solidFill>
                            <a:schemeClr val="tx1"/>
                          </a:solidFill>
                          <a:latin typeface="Calibri"/>
                        </a:rPr>
                        <a:t>Abbott</a:t>
                      </a:r>
                    </a:p>
                  </a:txBody>
                  <a:tcPr marL="9525" marR="9525" marT="9523" marB="0" anchor="b"/>
                </a:tc>
              </a:tr>
              <a:tr h="268875">
                <a:tc>
                  <a:txBody>
                    <a:bodyPr/>
                    <a:lstStyle/>
                    <a:p>
                      <a:pPr algn="l" fontAlgn="b"/>
                      <a:r>
                        <a:rPr lang="en-US" sz="1100" b="1" i="0" u="none" strike="noStrike">
                          <a:solidFill>
                            <a:srgbClr val="000000"/>
                          </a:solidFill>
                          <a:latin typeface="Calibri"/>
                        </a:rPr>
                        <a:t>Item 1</a:t>
                      </a:r>
                    </a:p>
                  </a:txBody>
                  <a:tcPr marL="9525" marR="9525" marT="9523" marB="0" anchor="b"/>
                </a:tc>
                <a:tc>
                  <a:txBody>
                    <a:bodyPr/>
                    <a:lstStyle/>
                    <a:p>
                      <a:pPr algn="l" fontAlgn="b"/>
                      <a:r>
                        <a:rPr lang="en-US" sz="1200" b="1" i="0" u="none" strike="noStrike" dirty="0">
                          <a:solidFill>
                            <a:schemeClr val="tx1"/>
                          </a:solidFill>
                          <a:latin typeface="Calibri"/>
                        </a:rPr>
                        <a:t>Word Recall</a:t>
                      </a:r>
                    </a:p>
                  </a:txBody>
                  <a:tcPr marL="9525" marR="9525" marT="9523" marB="0" anchor="b"/>
                </a:tc>
                <a:tc>
                  <a:txBody>
                    <a:bodyPr/>
                    <a:lstStyle/>
                    <a:p>
                      <a:pPr algn="l" fontAlgn="b"/>
                      <a:r>
                        <a:rPr lang="en-US" sz="1200" b="1" i="0" u="none" strike="noStrike" dirty="0">
                          <a:solidFill>
                            <a:schemeClr val="tx1"/>
                          </a:solidFill>
                          <a:latin typeface="Calibri"/>
                        </a:rPr>
                        <a:t>Word Recall</a:t>
                      </a:r>
                    </a:p>
                  </a:txBody>
                  <a:tcPr marL="9525" marR="9525" marT="9523" marB="0" anchor="b"/>
                </a:tc>
                <a:tc>
                  <a:txBody>
                    <a:bodyPr/>
                    <a:lstStyle/>
                    <a:p>
                      <a:pPr algn="l" fontAlgn="b"/>
                      <a:r>
                        <a:rPr lang="en-US" sz="1200" b="1" i="0" u="none" strike="noStrike" dirty="0">
                          <a:solidFill>
                            <a:schemeClr val="tx1"/>
                          </a:solidFill>
                          <a:latin typeface="Calibri"/>
                        </a:rPr>
                        <a:t>Word Recall</a:t>
                      </a:r>
                    </a:p>
                  </a:txBody>
                  <a:tcPr marL="9525" marR="9525" marT="9523" marB="0" anchor="b"/>
                </a:tc>
                <a:tc>
                  <a:txBody>
                    <a:bodyPr/>
                    <a:lstStyle/>
                    <a:p>
                      <a:pPr algn="l" fontAlgn="b"/>
                      <a:r>
                        <a:rPr lang="en-US" sz="1200" b="1" i="0" u="none" strike="noStrike">
                          <a:solidFill>
                            <a:schemeClr val="tx1"/>
                          </a:solidFill>
                          <a:latin typeface="Calibri"/>
                        </a:rPr>
                        <a:t>Word Recall</a:t>
                      </a:r>
                    </a:p>
                  </a:txBody>
                  <a:tcPr marL="9525" marR="9525" marT="9523" marB="0" anchor="b"/>
                </a:tc>
                <a:tc>
                  <a:txBody>
                    <a:bodyPr/>
                    <a:lstStyle/>
                    <a:p>
                      <a:pPr algn="l" fontAlgn="b"/>
                      <a:r>
                        <a:rPr lang="en-US" sz="1200" b="1" i="0" u="none" strike="noStrike">
                          <a:solidFill>
                            <a:schemeClr val="tx1"/>
                          </a:solidFill>
                          <a:latin typeface="Calibri"/>
                        </a:rPr>
                        <a:t>Word Recall</a:t>
                      </a:r>
                    </a:p>
                  </a:txBody>
                  <a:tcPr marL="9525" marR="9525" marT="9523" marB="0" anchor="b"/>
                </a:tc>
                <a:tc>
                  <a:txBody>
                    <a:bodyPr/>
                    <a:lstStyle/>
                    <a:p>
                      <a:pPr algn="l" fontAlgn="b"/>
                      <a:r>
                        <a:rPr lang="en-US" sz="1200" b="1" i="0" u="none" strike="noStrike">
                          <a:solidFill>
                            <a:schemeClr val="tx1"/>
                          </a:solidFill>
                          <a:latin typeface="Calibri"/>
                        </a:rPr>
                        <a:t>Word Recall</a:t>
                      </a:r>
                    </a:p>
                  </a:txBody>
                  <a:tcPr marL="9525" marR="9525" marT="9523" marB="0" anchor="b"/>
                </a:tc>
                <a:tc>
                  <a:txBody>
                    <a:bodyPr/>
                    <a:lstStyle/>
                    <a:p>
                      <a:pPr algn="l" fontAlgn="b"/>
                      <a:r>
                        <a:rPr lang="en-US" sz="1200" b="1" i="0" u="none" strike="noStrike">
                          <a:solidFill>
                            <a:schemeClr val="tx1"/>
                          </a:solidFill>
                          <a:latin typeface="Calibri"/>
                        </a:rPr>
                        <a:t>Word Recall</a:t>
                      </a:r>
                    </a:p>
                  </a:txBody>
                  <a:tcPr marL="9525" marR="9525" marT="9523" marB="0" anchor="b"/>
                </a:tc>
              </a:tr>
              <a:tr h="317480">
                <a:tc>
                  <a:txBody>
                    <a:bodyPr/>
                    <a:lstStyle/>
                    <a:p>
                      <a:pPr algn="l" fontAlgn="b"/>
                      <a:r>
                        <a:rPr lang="en-US" sz="1100" b="1" i="0" u="none" strike="noStrike">
                          <a:solidFill>
                            <a:srgbClr val="000000"/>
                          </a:solidFill>
                          <a:latin typeface="Calibri"/>
                        </a:rPr>
                        <a:t>Item 2</a:t>
                      </a:r>
                    </a:p>
                  </a:txBody>
                  <a:tcPr marL="9525" marR="9525" marT="9523" marB="0" anchor="b"/>
                </a:tc>
                <a:tc>
                  <a:txBody>
                    <a:bodyPr/>
                    <a:lstStyle/>
                    <a:p>
                      <a:pPr algn="l" fontAlgn="b"/>
                      <a:r>
                        <a:rPr lang="en-US" sz="1200" b="1" i="0" u="none" strike="noStrike" dirty="0">
                          <a:solidFill>
                            <a:srgbClr val="FF0000"/>
                          </a:solidFill>
                          <a:latin typeface="Calibri"/>
                        </a:rPr>
                        <a:t>Commands</a:t>
                      </a:r>
                    </a:p>
                  </a:txBody>
                  <a:tcPr marL="9525" marR="9525" marT="9523" marB="0" anchor="b"/>
                </a:tc>
                <a:tc>
                  <a:txBody>
                    <a:bodyPr/>
                    <a:lstStyle/>
                    <a:p>
                      <a:pPr algn="l" fontAlgn="b"/>
                      <a:r>
                        <a:rPr lang="en-US" sz="1200" b="1" i="0" u="none" strike="noStrike">
                          <a:solidFill>
                            <a:schemeClr val="tx1"/>
                          </a:solidFill>
                          <a:latin typeface="Calibri"/>
                        </a:rPr>
                        <a:t>Name Obj/fing.</a:t>
                      </a:r>
                    </a:p>
                  </a:txBody>
                  <a:tcPr marL="9525" marR="9525" marT="9523" marB="0" anchor="b"/>
                </a:tc>
                <a:tc>
                  <a:txBody>
                    <a:bodyPr/>
                    <a:lstStyle/>
                    <a:p>
                      <a:pPr algn="l" fontAlgn="b"/>
                      <a:r>
                        <a:rPr lang="en-US" sz="1200" b="1" i="0" u="none" strike="noStrike" dirty="0">
                          <a:solidFill>
                            <a:schemeClr val="tx1"/>
                          </a:solidFill>
                          <a:latin typeface="Calibri"/>
                        </a:rPr>
                        <a:t>Name </a:t>
                      </a:r>
                      <a:r>
                        <a:rPr lang="en-US" sz="1200" b="1" i="0" u="none" strike="noStrike" dirty="0" err="1">
                          <a:solidFill>
                            <a:schemeClr val="tx1"/>
                          </a:solidFill>
                          <a:latin typeface="Calibri"/>
                        </a:rPr>
                        <a:t>Obj</a:t>
                      </a:r>
                      <a:r>
                        <a:rPr lang="en-US" sz="1200" b="1" i="0" u="none" strike="noStrike" dirty="0">
                          <a:solidFill>
                            <a:schemeClr val="tx1"/>
                          </a:solidFill>
                          <a:latin typeface="Calibri"/>
                        </a:rPr>
                        <a:t>/</a:t>
                      </a:r>
                      <a:r>
                        <a:rPr lang="en-US" sz="1200" b="1" i="0" u="none" strike="noStrike" dirty="0" err="1">
                          <a:solidFill>
                            <a:schemeClr val="tx1"/>
                          </a:solidFill>
                          <a:latin typeface="Calibri"/>
                        </a:rPr>
                        <a:t>fing</a:t>
                      </a:r>
                      <a:r>
                        <a:rPr lang="en-US" sz="1200" b="1" i="0" u="none" strike="noStrike" dirty="0">
                          <a:solidFill>
                            <a:schemeClr val="tx1"/>
                          </a:solidFill>
                          <a:latin typeface="Calibri"/>
                        </a:rPr>
                        <a:t>.</a:t>
                      </a:r>
                    </a:p>
                  </a:txBody>
                  <a:tcPr marL="9525" marR="9525" marT="9523" marB="0" anchor="b"/>
                </a:tc>
                <a:tc>
                  <a:txBody>
                    <a:bodyPr/>
                    <a:lstStyle/>
                    <a:p>
                      <a:pPr algn="l" fontAlgn="b"/>
                      <a:r>
                        <a:rPr lang="en-US" sz="1200" b="1" i="0" u="none" strike="noStrike" dirty="0">
                          <a:solidFill>
                            <a:srgbClr val="FF0000"/>
                          </a:solidFill>
                          <a:latin typeface="Calibri"/>
                        </a:rPr>
                        <a:t>Commands</a:t>
                      </a:r>
                    </a:p>
                  </a:txBody>
                  <a:tcPr marL="9525" marR="9525" marT="9523" marB="0" anchor="b"/>
                </a:tc>
                <a:tc>
                  <a:txBody>
                    <a:bodyPr/>
                    <a:lstStyle/>
                    <a:p>
                      <a:pPr algn="l" fontAlgn="b"/>
                      <a:r>
                        <a:rPr lang="en-US" sz="1200" b="1" i="0" u="none" strike="noStrike">
                          <a:solidFill>
                            <a:schemeClr val="tx1"/>
                          </a:solidFill>
                          <a:latin typeface="Calibri"/>
                        </a:rPr>
                        <a:t>Name Obj/fing.</a:t>
                      </a:r>
                    </a:p>
                  </a:txBody>
                  <a:tcPr marL="9525" marR="9525" marT="9523" marB="0" anchor="b"/>
                </a:tc>
                <a:tc>
                  <a:txBody>
                    <a:bodyPr/>
                    <a:lstStyle/>
                    <a:p>
                      <a:pPr algn="l" fontAlgn="b"/>
                      <a:r>
                        <a:rPr lang="en-US" sz="1200" b="1" i="0" u="none" strike="noStrike">
                          <a:solidFill>
                            <a:schemeClr val="tx1"/>
                          </a:solidFill>
                          <a:latin typeface="Calibri"/>
                        </a:rPr>
                        <a:t>Name Obj/fing.</a:t>
                      </a:r>
                    </a:p>
                  </a:txBody>
                  <a:tcPr marL="9525" marR="9525" marT="9523" marB="0" anchor="b"/>
                </a:tc>
                <a:tc>
                  <a:txBody>
                    <a:bodyPr/>
                    <a:lstStyle/>
                    <a:p>
                      <a:pPr algn="l" fontAlgn="b"/>
                      <a:r>
                        <a:rPr lang="en-US" sz="1200" b="1" i="0" u="none" strike="noStrike">
                          <a:solidFill>
                            <a:schemeClr val="tx1"/>
                          </a:solidFill>
                          <a:latin typeface="Calibri"/>
                        </a:rPr>
                        <a:t>Name Obj/fing.</a:t>
                      </a:r>
                    </a:p>
                  </a:txBody>
                  <a:tcPr marL="9525" marR="9525" marT="9523" marB="0" anchor="b"/>
                </a:tc>
              </a:tr>
              <a:tr h="268875">
                <a:tc>
                  <a:txBody>
                    <a:bodyPr/>
                    <a:lstStyle/>
                    <a:p>
                      <a:pPr algn="l" fontAlgn="b"/>
                      <a:r>
                        <a:rPr lang="en-US" sz="1100" b="1" i="0" u="none" strike="noStrike">
                          <a:solidFill>
                            <a:srgbClr val="000000"/>
                          </a:solidFill>
                          <a:latin typeface="Calibri"/>
                        </a:rPr>
                        <a:t>Item 3</a:t>
                      </a:r>
                    </a:p>
                  </a:txBody>
                  <a:tcPr marL="9525" marR="9525" marT="9523" marB="0" anchor="b"/>
                </a:tc>
                <a:tc>
                  <a:txBody>
                    <a:bodyPr/>
                    <a:lstStyle/>
                    <a:p>
                      <a:pPr algn="l" fontAlgn="b"/>
                      <a:r>
                        <a:rPr lang="en-US" sz="1200" b="1" i="0" u="none" strike="noStrike" dirty="0">
                          <a:solidFill>
                            <a:srgbClr val="FF0000"/>
                          </a:solidFill>
                          <a:latin typeface="Calibri"/>
                        </a:rPr>
                        <a:t>Constr. Praxis</a:t>
                      </a:r>
                    </a:p>
                  </a:txBody>
                  <a:tcPr marL="9525" marR="9525" marT="9523" marB="0" anchor="b"/>
                </a:tc>
                <a:tc>
                  <a:txBody>
                    <a:bodyPr/>
                    <a:lstStyle/>
                    <a:p>
                      <a:pPr algn="l" fontAlgn="b"/>
                      <a:r>
                        <a:rPr lang="en-US" sz="1200" b="1" i="0" u="none" strike="noStrike" dirty="0">
                          <a:solidFill>
                            <a:srgbClr val="FF0000"/>
                          </a:solidFill>
                          <a:latin typeface="Calibri"/>
                        </a:rPr>
                        <a:t>Delayed recall</a:t>
                      </a:r>
                    </a:p>
                  </a:txBody>
                  <a:tcPr marL="9525" marR="9525" marT="9523" marB="0" anchor="b"/>
                </a:tc>
                <a:tc>
                  <a:txBody>
                    <a:bodyPr/>
                    <a:lstStyle/>
                    <a:p>
                      <a:pPr algn="l" fontAlgn="b"/>
                      <a:r>
                        <a:rPr lang="en-US" sz="1200" b="1" i="0" u="none" strike="noStrike">
                          <a:solidFill>
                            <a:schemeClr val="tx1"/>
                          </a:solidFill>
                          <a:latin typeface="Calibri"/>
                        </a:rPr>
                        <a:t>Commands</a:t>
                      </a:r>
                    </a:p>
                  </a:txBody>
                  <a:tcPr marL="9525" marR="9525" marT="9523" marB="0" anchor="b"/>
                </a:tc>
                <a:tc>
                  <a:txBody>
                    <a:bodyPr/>
                    <a:lstStyle/>
                    <a:p>
                      <a:pPr algn="l" fontAlgn="b"/>
                      <a:r>
                        <a:rPr lang="en-US" sz="1200" b="1" i="0" u="none" strike="noStrike" dirty="0">
                          <a:solidFill>
                            <a:srgbClr val="FF0000"/>
                          </a:solidFill>
                          <a:latin typeface="Calibri"/>
                        </a:rPr>
                        <a:t>Constr. Praxis</a:t>
                      </a:r>
                    </a:p>
                  </a:txBody>
                  <a:tcPr marL="9525" marR="9525" marT="9523" marB="0" anchor="b"/>
                </a:tc>
                <a:tc>
                  <a:txBody>
                    <a:bodyPr/>
                    <a:lstStyle/>
                    <a:p>
                      <a:pPr algn="l" fontAlgn="b"/>
                      <a:r>
                        <a:rPr lang="en-US" sz="1200" b="1" i="0" u="none" strike="noStrike">
                          <a:solidFill>
                            <a:schemeClr val="tx1"/>
                          </a:solidFill>
                          <a:latin typeface="Calibri"/>
                        </a:rPr>
                        <a:t>Commands</a:t>
                      </a:r>
                    </a:p>
                  </a:txBody>
                  <a:tcPr marL="9525" marR="9525" marT="9523" marB="0" anchor="b"/>
                </a:tc>
                <a:tc>
                  <a:txBody>
                    <a:bodyPr/>
                    <a:lstStyle/>
                    <a:p>
                      <a:pPr algn="l" fontAlgn="b"/>
                      <a:r>
                        <a:rPr lang="en-US" sz="1200" b="1" i="0" u="none" strike="noStrike">
                          <a:solidFill>
                            <a:schemeClr val="tx1"/>
                          </a:solidFill>
                          <a:latin typeface="Calibri"/>
                        </a:rPr>
                        <a:t>Commands</a:t>
                      </a:r>
                    </a:p>
                  </a:txBody>
                  <a:tcPr marL="9525" marR="9525" marT="9523" marB="0" anchor="b"/>
                </a:tc>
                <a:tc>
                  <a:txBody>
                    <a:bodyPr/>
                    <a:lstStyle/>
                    <a:p>
                      <a:pPr algn="l" fontAlgn="b"/>
                      <a:r>
                        <a:rPr lang="en-US" sz="1200" b="1" i="0" u="none" strike="noStrike">
                          <a:solidFill>
                            <a:schemeClr val="tx1"/>
                          </a:solidFill>
                          <a:latin typeface="Calibri"/>
                        </a:rPr>
                        <a:t>Commands</a:t>
                      </a:r>
                    </a:p>
                  </a:txBody>
                  <a:tcPr marL="9525" marR="9525" marT="9523" marB="0" anchor="b"/>
                </a:tc>
              </a:tr>
              <a:tr h="268875">
                <a:tc>
                  <a:txBody>
                    <a:bodyPr/>
                    <a:lstStyle/>
                    <a:p>
                      <a:pPr algn="l" fontAlgn="b"/>
                      <a:r>
                        <a:rPr lang="en-US" sz="1100" b="1" i="0" u="none" strike="noStrike">
                          <a:solidFill>
                            <a:srgbClr val="000000"/>
                          </a:solidFill>
                          <a:latin typeface="Calibri"/>
                        </a:rPr>
                        <a:t>Item 4</a:t>
                      </a:r>
                    </a:p>
                  </a:txBody>
                  <a:tcPr marL="9525" marR="9525" marT="9523" marB="0" anchor="b"/>
                </a:tc>
                <a:tc>
                  <a:txBody>
                    <a:bodyPr/>
                    <a:lstStyle/>
                    <a:p>
                      <a:pPr algn="l" fontAlgn="b"/>
                      <a:r>
                        <a:rPr lang="en-US" sz="1200" b="1" i="0" u="none" strike="noStrike" dirty="0">
                          <a:solidFill>
                            <a:schemeClr val="tx1"/>
                          </a:solidFill>
                          <a:latin typeface="Calibri"/>
                        </a:rPr>
                        <a:t>Delayed recall</a:t>
                      </a:r>
                    </a:p>
                  </a:txBody>
                  <a:tcPr marL="9525" marR="9525" marT="9523" marB="0" anchor="b"/>
                </a:tc>
                <a:tc>
                  <a:txBody>
                    <a:bodyPr/>
                    <a:lstStyle/>
                    <a:p>
                      <a:pPr algn="l" fontAlgn="b"/>
                      <a:r>
                        <a:rPr lang="en-US" sz="1200" b="1" i="0" u="none" strike="noStrike" dirty="0">
                          <a:solidFill>
                            <a:srgbClr val="FF0000"/>
                          </a:solidFill>
                          <a:latin typeface="Calibri"/>
                        </a:rPr>
                        <a:t>Commands</a:t>
                      </a:r>
                    </a:p>
                  </a:txBody>
                  <a:tcPr marL="9525" marR="9525" marT="9523" marB="0" anchor="b"/>
                </a:tc>
                <a:tc>
                  <a:txBody>
                    <a:bodyPr/>
                    <a:lstStyle/>
                    <a:p>
                      <a:pPr algn="l" fontAlgn="b"/>
                      <a:r>
                        <a:rPr lang="en-US" sz="1200" b="1" i="0" u="none" strike="noStrike" dirty="0">
                          <a:solidFill>
                            <a:srgbClr val="0070C0"/>
                          </a:solidFill>
                          <a:latin typeface="Calibri"/>
                        </a:rPr>
                        <a:t>Constr. Praxis</a:t>
                      </a:r>
                    </a:p>
                  </a:txBody>
                  <a:tcPr marL="9525" marR="9525" marT="9523" marB="0" anchor="b"/>
                </a:tc>
                <a:tc>
                  <a:txBody>
                    <a:bodyPr/>
                    <a:lstStyle/>
                    <a:p>
                      <a:pPr algn="l" fontAlgn="b"/>
                      <a:r>
                        <a:rPr lang="en-US" sz="1200" b="1" i="0" u="none" strike="noStrike" dirty="0">
                          <a:solidFill>
                            <a:schemeClr val="tx1"/>
                          </a:solidFill>
                          <a:latin typeface="Calibri"/>
                        </a:rPr>
                        <a:t>Delayed recall</a:t>
                      </a:r>
                    </a:p>
                  </a:txBody>
                  <a:tcPr marL="9525" marR="9525" marT="9523" marB="0" anchor="b"/>
                </a:tc>
                <a:tc>
                  <a:txBody>
                    <a:bodyPr/>
                    <a:lstStyle/>
                    <a:p>
                      <a:pPr algn="l" fontAlgn="b"/>
                      <a:r>
                        <a:rPr lang="en-US" sz="1200" b="1" i="0" u="none" strike="noStrike" dirty="0">
                          <a:solidFill>
                            <a:schemeClr val="tx1"/>
                          </a:solidFill>
                          <a:latin typeface="Calibri"/>
                        </a:rPr>
                        <a:t>Delayed recall</a:t>
                      </a:r>
                    </a:p>
                  </a:txBody>
                  <a:tcPr marL="9525" marR="9525" marT="9523" marB="0" anchor="b"/>
                </a:tc>
                <a:tc>
                  <a:txBody>
                    <a:bodyPr/>
                    <a:lstStyle/>
                    <a:p>
                      <a:pPr algn="l" fontAlgn="b"/>
                      <a:r>
                        <a:rPr lang="en-US" sz="1200" b="1" i="0" u="none" strike="noStrike" dirty="0">
                          <a:solidFill>
                            <a:srgbClr val="0070C0"/>
                          </a:solidFill>
                          <a:latin typeface="Calibri"/>
                        </a:rPr>
                        <a:t>Constr. Praxis</a:t>
                      </a:r>
                    </a:p>
                  </a:txBody>
                  <a:tcPr marL="9525" marR="9525" marT="9523" marB="0" anchor="b"/>
                </a:tc>
                <a:tc>
                  <a:txBody>
                    <a:bodyPr/>
                    <a:lstStyle/>
                    <a:p>
                      <a:pPr algn="l" fontAlgn="b"/>
                      <a:r>
                        <a:rPr lang="en-US" sz="1200" b="1" i="0" u="none" strike="noStrike" dirty="0">
                          <a:solidFill>
                            <a:srgbClr val="0070C0"/>
                          </a:solidFill>
                          <a:latin typeface="Calibri"/>
                        </a:rPr>
                        <a:t>Constr. Praxis</a:t>
                      </a:r>
                    </a:p>
                  </a:txBody>
                  <a:tcPr marL="9525" marR="9525" marT="9523" marB="0" anchor="b"/>
                </a:tc>
              </a:tr>
              <a:tr h="317480">
                <a:tc>
                  <a:txBody>
                    <a:bodyPr/>
                    <a:lstStyle/>
                    <a:p>
                      <a:pPr algn="l" fontAlgn="b"/>
                      <a:r>
                        <a:rPr lang="en-US" sz="1100" b="1" i="0" u="none" strike="noStrike">
                          <a:solidFill>
                            <a:srgbClr val="000000"/>
                          </a:solidFill>
                          <a:latin typeface="Calibri"/>
                        </a:rPr>
                        <a:t>Item 5</a:t>
                      </a:r>
                    </a:p>
                  </a:txBody>
                  <a:tcPr marL="9525" marR="9525" marT="9523" marB="0" anchor="b"/>
                </a:tc>
                <a:tc>
                  <a:txBody>
                    <a:bodyPr/>
                    <a:lstStyle/>
                    <a:p>
                      <a:pPr algn="l" fontAlgn="b"/>
                      <a:r>
                        <a:rPr lang="en-US" sz="1200" b="1" i="0" u="none" strike="noStrike" dirty="0">
                          <a:solidFill>
                            <a:srgbClr val="FF0000"/>
                          </a:solidFill>
                          <a:latin typeface="Calibri"/>
                        </a:rPr>
                        <a:t>Naming </a:t>
                      </a:r>
                      <a:r>
                        <a:rPr lang="en-US" sz="1200" b="1" i="0" u="none" strike="noStrike" dirty="0" err="1">
                          <a:solidFill>
                            <a:srgbClr val="FF0000"/>
                          </a:solidFill>
                          <a:latin typeface="Calibri"/>
                        </a:rPr>
                        <a:t>Obj</a:t>
                      </a:r>
                      <a:r>
                        <a:rPr lang="en-US" sz="1200" b="1" i="0" u="none" strike="noStrike" dirty="0">
                          <a:solidFill>
                            <a:srgbClr val="FF0000"/>
                          </a:solidFill>
                          <a:latin typeface="Calibri"/>
                        </a:rPr>
                        <a:t>/</a:t>
                      </a:r>
                      <a:r>
                        <a:rPr lang="en-US" sz="1200" b="1" i="0" u="none" strike="noStrike" dirty="0" err="1">
                          <a:solidFill>
                            <a:srgbClr val="FF0000"/>
                          </a:solidFill>
                          <a:latin typeface="Calibri"/>
                        </a:rPr>
                        <a:t>fing</a:t>
                      </a:r>
                      <a:r>
                        <a:rPr lang="en-US" sz="1200" b="1" i="0" u="none" strike="noStrike" dirty="0">
                          <a:solidFill>
                            <a:srgbClr val="FF0000"/>
                          </a:solidFill>
                          <a:latin typeface="Calibri"/>
                        </a:rPr>
                        <a:t>.</a:t>
                      </a:r>
                    </a:p>
                  </a:txBody>
                  <a:tcPr marL="9525" marR="9525" marT="9523" marB="0" anchor="b"/>
                </a:tc>
                <a:tc>
                  <a:txBody>
                    <a:bodyPr/>
                    <a:lstStyle/>
                    <a:p>
                      <a:pPr algn="l" fontAlgn="b"/>
                      <a:r>
                        <a:rPr lang="en-US" sz="1200" b="1" i="0" u="none" strike="noStrike" dirty="0">
                          <a:solidFill>
                            <a:srgbClr val="0070C0"/>
                          </a:solidFill>
                          <a:latin typeface="Calibri"/>
                        </a:rPr>
                        <a:t>Constr. Praxis</a:t>
                      </a:r>
                    </a:p>
                  </a:txBody>
                  <a:tcPr marL="9525" marR="9525" marT="9523" marB="0" anchor="b"/>
                </a:tc>
                <a:tc>
                  <a:txBody>
                    <a:bodyPr/>
                    <a:lstStyle/>
                    <a:p>
                      <a:pPr algn="l" fontAlgn="b"/>
                      <a:r>
                        <a:rPr lang="en-US" sz="1200" b="1" i="0" u="none" strike="noStrike" dirty="0">
                          <a:solidFill>
                            <a:schemeClr val="tx1"/>
                          </a:solidFill>
                          <a:latin typeface="Calibri"/>
                        </a:rPr>
                        <a:t>Idea Praxis</a:t>
                      </a:r>
                    </a:p>
                  </a:txBody>
                  <a:tcPr marL="9525" marR="9525" marT="9523" marB="0" anchor="b"/>
                </a:tc>
                <a:tc>
                  <a:txBody>
                    <a:bodyPr/>
                    <a:lstStyle/>
                    <a:p>
                      <a:pPr algn="l" fontAlgn="b"/>
                      <a:r>
                        <a:rPr lang="en-US" sz="1200" b="1" i="0" u="none" strike="noStrike" dirty="0">
                          <a:solidFill>
                            <a:srgbClr val="FF0000"/>
                          </a:solidFill>
                          <a:latin typeface="Calibri"/>
                        </a:rPr>
                        <a:t>Name </a:t>
                      </a:r>
                      <a:r>
                        <a:rPr lang="en-US" sz="1200" b="1" i="0" u="none" strike="noStrike" dirty="0" err="1">
                          <a:solidFill>
                            <a:srgbClr val="FF0000"/>
                          </a:solidFill>
                          <a:latin typeface="Calibri"/>
                        </a:rPr>
                        <a:t>Obj</a:t>
                      </a:r>
                      <a:r>
                        <a:rPr lang="en-US" sz="1200" b="1" i="0" u="none" strike="noStrike" dirty="0">
                          <a:solidFill>
                            <a:srgbClr val="FF0000"/>
                          </a:solidFill>
                          <a:latin typeface="Calibri"/>
                        </a:rPr>
                        <a:t>/</a:t>
                      </a:r>
                      <a:r>
                        <a:rPr lang="en-US" sz="1200" b="1" i="0" u="none" strike="noStrike" dirty="0" err="1">
                          <a:solidFill>
                            <a:srgbClr val="FF0000"/>
                          </a:solidFill>
                          <a:latin typeface="Calibri"/>
                        </a:rPr>
                        <a:t>fing</a:t>
                      </a:r>
                      <a:r>
                        <a:rPr lang="en-US" sz="1200" b="1" i="0" u="none" strike="noStrike" dirty="0">
                          <a:solidFill>
                            <a:srgbClr val="FF0000"/>
                          </a:solidFill>
                          <a:latin typeface="Calibri"/>
                        </a:rPr>
                        <a:t>.</a:t>
                      </a:r>
                    </a:p>
                  </a:txBody>
                  <a:tcPr marL="9525" marR="9525" marT="9523" marB="0" anchor="b"/>
                </a:tc>
                <a:tc>
                  <a:txBody>
                    <a:bodyPr/>
                    <a:lstStyle/>
                    <a:p>
                      <a:pPr algn="l" fontAlgn="b"/>
                      <a:r>
                        <a:rPr lang="en-US" sz="1200" b="1" i="0" u="none" strike="noStrike" dirty="0">
                          <a:solidFill>
                            <a:srgbClr val="0070C0"/>
                          </a:solidFill>
                          <a:latin typeface="Calibri"/>
                        </a:rPr>
                        <a:t>Constr. Praxis</a:t>
                      </a:r>
                    </a:p>
                  </a:txBody>
                  <a:tcPr marL="9525" marR="9525" marT="9523" marB="0" anchor="b"/>
                </a:tc>
                <a:tc>
                  <a:txBody>
                    <a:bodyPr/>
                    <a:lstStyle/>
                    <a:p>
                      <a:pPr algn="l" fontAlgn="b"/>
                      <a:r>
                        <a:rPr lang="en-US" sz="1200" b="1" i="0" u="none" strike="noStrike">
                          <a:solidFill>
                            <a:schemeClr val="tx1"/>
                          </a:solidFill>
                          <a:latin typeface="Calibri"/>
                        </a:rPr>
                        <a:t>Idea. Praxis</a:t>
                      </a:r>
                    </a:p>
                  </a:txBody>
                  <a:tcPr marL="9525" marR="9525" marT="9523" marB="0" anchor="b"/>
                </a:tc>
                <a:tc>
                  <a:txBody>
                    <a:bodyPr/>
                    <a:lstStyle/>
                    <a:p>
                      <a:pPr algn="l" fontAlgn="b"/>
                      <a:r>
                        <a:rPr lang="en-US" sz="1200" b="1" i="0" u="none" strike="noStrike" dirty="0">
                          <a:solidFill>
                            <a:schemeClr val="tx1"/>
                          </a:solidFill>
                          <a:latin typeface="Calibri"/>
                        </a:rPr>
                        <a:t>Idea. Praxis</a:t>
                      </a:r>
                    </a:p>
                  </a:txBody>
                  <a:tcPr marL="9525" marR="9525" marT="9523" marB="0" anchor="b"/>
                </a:tc>
              </a:tr>
              <a:tr h="268875">
                <a:tc>
                  <a:txBody>
                    <a:bodyPr/>
                    <a:lstStyle/>
                    <a:p>
                      <a:pPr algn="l" fontAlgn="b"/>
                      <a:r>
                        <a:rPr lang="en-US" sz="1100" b="1" i="0" u="none" strike="noStrike">
                          <a:solidFill>
                            <a:srgbClr val="000000"/>
                          </a:solidFill>
                          <a:latin typeface="Calibri"/>
                        </a:rPr>
                        <a:t>Item 6</a:t>
                      </a:r>
                    </a:p>
                  </a:txBody>
                  <a:tcPr marL="9525" marR="9525" marT="9523" marB="0" anchor="b"/>
                </a:tc>
                <a:tc>
                  <a:txBody>
                    <a:bodyPr/>
                    <a:lstStyle/>
                    <a:p>
                      <a:pPr algn="l" fontAlgn="b"/>
                      <a:r>
                        <a:rPr lang="en-US" sz="1200" b="1" i="0" u="none" strike="noStrike">
                          <a:solidFill>
                            <a:schemeClr val="tx1"/>
                          </a:solidFill>
                          <a:latin typeface="Calibri"/>
                        </a:rPr>
                        <a:t>Idea. Praxis</a:t>
                      </a:r>
                    </a:p>
                  </a:txBody>
                  <a:tcPr marL="9525" marR="9525" marT="9523" marB="0" anchor="b"/>
                </a:tc>
                <a:tc>
                  <a:txBody>
                    <a:bodyPr/>
                    <a:lstStyle/>
                    <a:p>
                      <a:pPr algn="l" fontAlgn="b"/>
                      <a:r>
                        <a:rPr lang="en-US" sz="1200" b="1" i="0" u="none" strike="noStrike">
                          <a:solidFill>
                            <a:schemeClr val="tx1"/>
                          </a:solidFill>
                          <a:latin typeface="Calibri"/>
                        </a:rPr>
                        <a:t>Idea Praxis</a:t>
                      </a:r>
                    </a:p>
                  </a:txBody>
                  <a:tcPr marL="9525" marR="9525" marT="9523" marB="0" anchor="b"/>
                </a:tc>
                <a:tc>
                  <a:txBody>
                    <a:bodyPr/>
                    <a:lstStyle/>
                    <a:p>
                      <a:pPr algn="l" fontAlgn="b"/>
                      <a:r>
                        <a:rPr lang="en-US" sz="1200" b="1" i="0" u="none" strike="noStrike" dirty="0">
                          <a:solidFill>
                            <a:srgbClr val="FF0000"/>
                          </a:solidFill>
                          <a:latin typeface="Calibri"/>
                        </a:rPr>
                        <a:t>Orientation</a:t>
                      </a:r>
                    </a:p>
                  </a:txBody>
                  <a:tcPr marL="9525" marR="9525" marT="9523" marB="0" anchor="b"/>
                </a:tc>
                <a:tc>
                  <a:txBody>
                    <a:bodyPr/>
                    <a:lstStyle/>
                    <a:p>
                      <a:pPr algn="l" fontAlgn="b"/>
                      <a:r>
                        <a:rPr lang="en-US" sz="1200" b="1" i="0" u="none" strike="noStrike">
                          <a:solidFill>
                            <a:schemeClr val="tx1"/>
                          </a:solidFill>
                          <a:latin typeface="Calibri"/>
                        </a:rPr>
                        <a:t>Idea. Praxis</a:t>
                      </a:r>
                    </a:p>
                  </a:txBody>
                  <a:tcPr marL="9525" marR="9525" marT="9523" marB="0" anchor="b"/>
                </a:tc>
                <a:tc>
                  <a:txBody>
                    <a:bodyPr/>
                    <a:lstStyle/>
                    <a:p>
                      <a:pPr algn="l" fontAlgn="b"/>
                      <a:r>
                        <a:rPr lang="en-US" sz="1200" b="1" i="0" u="none" strike="noStrike" dirty="0">
                          <a:solidFill>
                            <a:schemeClr val="tx1"/>
                          </a:solidFill>
                          <a:latin typeface="Calibri"/>
                        </a:rPr>
                        <a:t>Idea. Praxis</a:t>
                      </a:r>
                    </a:p>
                  </a:txBody>
                  <a:tcPr marL="9525" marR="9525" marT="9523" marB="0" anchor="b"/>
                </a:tc>
                <a:tc>
                  <a:txBody>
                    <a:bodyPr/>
                    <a:lstStyle/>
                    <a:p>
                      <a:pPr algn="l" fontAlgn="b"/>
                      <a:r>
                        <a:rPr lang="en-US" sz="1200" b="1" i="0" u="none" strike="noStrike" dirty="0">
                          <a:solidFill>
                            <a:srgbClr val="FF0000"/>
                          </a:solidFill>
                          <a:latin typeface="Calibri"/>
                        </a:rPr>
                        <a:t>Orientation</a:t>
                      </a:r>
                    </a:p>
                  </a:txBody>
                  <a:tcPr marL="9525" marR="9525" marT="9523" marB="0" anchor="b"/>
                </a:tc>
                <a:tc>
                  <a:txBody>
                    <a:bodyPr/>
                    <a:lstStyle/>
                    <a:p>
                      <a:pPr algn="l" fontAlgn="b"/>
                      <a:r>
                        <a:rPr lang="en-US" sz="1200" b="1" i="0" u="none" strike="noStrike" dirty="0">
                          <a:solidFill>
                            <a:srgbClr val="FF0000"/>
                          </a:solidFill>
                          <a:latin typeface="Calibri"/>
                        </a:rPr>
                        <a:t>Orientation</a:t>
                      </a:r>
                    </a:p>
                  </a:txBody>
                  <a:tcPr marL="9525" marR="9525" marT="9523" marB="0" anchor="b"/>
                </a:tc>
              </a:tr>
              <a:tr h="268875">
                <a:tc>
                  <a:txBody>
                    <a:bodyPr/>
                    <a:lstStyle/>
                    <a:p>
                      <a:pPr algn="l" fontAlgn="b"/>
                      <a:r>
                        <a:rPr lang="en-US" sz="1100" b="1" i="0" u="none" strike="noStrike">
                          <a:solidFill>
                            <a:srgbClr val="000000"/>
                          </a:solidFill>
                          <a:latin typeface="Calibri"/>
                        </a:rPr>
                        <a:t>Item 7</a:t>
                      </a:r>
                    </a:p>
                  </a:txBody>
                  <a:tcPr marL="9525" marR="9525" marT="9523" marB="0" anchor="b"/>
                </a:tc>
                <a:tc>
                  <a:txBody>
                    <a:bodyPr/>
                    <a:lstStyle/>
                    <a:p>
                      <a:pPr algn="l" fontAlgn="b"/>
                      <a:r>
                        <a:rPr lang="en-US" sz="1200" b="1" i="0" u="none" strike="noStrike">
                          <a:solidFill>
                            <a:schemeClr val="tx1"/>
                          </a:solidFill>
                          <a:latin typeface="Calibri"/>
                        </a:rPr>
                        <a:t>Orientation</a:t>
                      </a:r>
                    </a:p>
                  </a:txBody>
                  <a:tcPr marL="9525" marR="9525" marT="9523" marB="0" anchor="b"/>
                </a:tc>
                <a:tc>
                  <a:txBody>
                    <a:bodyPr/>
                    <a:lstStyle/>
                    <a:p>
                      <a:pPr algn="l" fontAlgn="b"/>
                      <a:r>
                        <a:rPr lang="en-US" sz="1200" b="1" i="0" u="none" strike="noStrike">
                          <a:solidFill>
                            <a:schemeClr val="tx1"/>
                          </a:solidFill>
                          <a:latin typeface="Calibri"/>
                        </a:rPr>
                        <a:t>Orientation</a:t>
                      </a:r>
                    </a:p>
                  </a:txBody>
                  <a:tcPr marL="9525" marR="9525" marT="9523" marB="0" anchor="b"/>
                </a:tc>
                <a:tc>
                  <a:txBody>
                    <a:bodyPr/>
                    <a:lstStyle/>
                    <a:p>
                      <a:pPr algn="l" fontAlgn="b"/>
                      <a:r>
                        <a:rPr lang="en-US" sz="1200" b="1" i="0" u="none" strike="noStrike" dirty="0">
                          <a:solidFill>
                            <a:srgbClr val="FF0000"/>
                          </a:solidFill>
                          <a:latin typeface="Calibri"/>
                        </a:rPr>
                        <a:t>Word </a:t>
                      </a:r>
                      <a:r>
                        <a:rPr lang="en-US" sz="1200" b="1" i="0" u="none" strike="noStrike" dirty="0" err="1">
                          <a:solidFill>
                            <a:srgbClr val="FF0000"/>
                          </a:solidFill>
                          <a:latin typeface="Calibri"/>
                        </a:rPr>
                        <a:t>Recog</a:t>
                      </a:r>
                      <a:endParaRPr lang="en-US" sz="1200" b="1" i="0" u="none" strike="noStrike" dirty="0">
                        <a:solidFill>
                          <a:srgbClr val="FF0000"/>
                        </a:solidFill>
                        <a:latin typeface="Calibri"/>
                      </a:endParaRPr>
                    </a:p>
                  </a:txBody>
                  <a:tcPr marL="9525" marR="9525" marT="9523" marB="0" anchor="b"/>
                </a:tc>
                <a:tc>
                  <a:txBody>
                    <a:bodyPr/>
                    <a:lstStyle/>
                    <a:p>
                      <a:pPr algn="l" fontAlgn="b"/>
                      <a:r>
                        <a:rPr lang="en-US" sz="1200" b="1" i="0" u="none" strike="noStrike" dirty="0">
                          <a:solidFill>
                            <a:schemeClr val="tx1"/>
                          </a:solidFill>
                          <a:latin typeface="Calibri"/>
                        </a:rPr>
                        <a:t>Orientation</a:t>
                      </a:r>
                    </a:p>
                  </a:txBody>
                  <a:tcPr marL="9525" marR="9525" marT="9523" marB="0" anchor="b"/>
                </a:tc>
                <a:tc>
                  <a:txBody>
                    <a:bodyPr/>
                    <a:lstStyle/>
                    <a:p>
                      <a:pPr algn="l" fontAlgn="b"/>
                      <a:r>
                        <a:rPr lang="en-US" sz="1200" b="1" i="0" u="none" strike="noStrike" dirty="0">
                          <a:solidFill>
                            <a:schemeClr val="tx1"/>
                          </a:solidFill>
                          <a:latin typeface="Calibri"/>
                        </a:rPr>
                        <a:t>Orientation</a:t>
                      </a:r>
                    </a:p>
                  </a:txBody>
                  <a:tcPr marL="9525" marR="9525" marT="9523" marB="0" anchor="b"/>
                </a:tc>
                <a:tc>
                  <a:txBody>
                    <a:bodyPr/>
                    <a:lstStyle/>
                    <a:p>
                      <a:pPr algn="l" fontAlgn="b"/>
                      <a:r>
                        <a:rPr lang="en-US" sz="1200" b="1" i="0" u="none" strike="noStrike" dirty="0">
                          <a:solidFill>
                            <a:srgbClr val="FF0000"/>
                          </a:solidFill>
                          <a:latin typeface="Calibri"/>
                        </a:rPr>
                        <a:t>Word </a:t>
                      </a:r>
                      <a:r>
                        <a:rPr lang="en-US" sz="1200" b="1" i="0" u="none" strike="noStrike" dirty="0" err="1">
                          <a:solidFill>
                            <a:srgbClr val="FF0000"/>
                          </a:solidFill>
                          <a:latin typeface="Calibri"/>
                        </a:rPr>
                        <a:t>Recog</a:t>
                      </a:r>
                      <a:endParaRPr lang="en-US" sz="1200" b="1" i="0" u="none" strike="noStrike" dirty="0">
                        <a:solidFill>
                          <a:srgbClr val="FF0000"/>
                        </a:solidFill>
                        <a:latin typeface="Calibri"/>
                      </a:endParaRPr>
                    </a:p>
                  </a:txBody>
                  <a:tcPr marL="9525" marR="9525" marT="9523" marB="0" anchor="b"/>
                </a:tc>
                <a:tc>
                  <a:txBody>
                    <a:bodyPr/>
                    <a:lstStyle/>
                    <a:p>
                      <a:pPr algn="l" fontAlgn="b"/>
                      <a:r>
                        <a:rPr lang="en-US" sz="1200" b="1" i="0" u="none" strike="noStrike" dirty="0">
                          <a:solidFill>
                            <a:srgbClr val="FF0000"/>
                          </a:solidFill>
                          <a:latin typeface="Calibri"/>
                        </a:rPr>
                        <a:t>Word </a:t>
                      </a:r>
                      <a:r>
                        <a:rPr lang="en-US" sz="1200" b="1" i="0" u="none" strike="noStrike" dirty="0" err="1">
                          <a:solidFill>
                            <a:srgbClr val="FF0000"/>
                          </a:solidFill>
                          <a:latin typeface="Calibri"/>
                        </a:rPr>
                        <a:t>Recog</a:t>
                      </a:r>
                      <a:endParaRPr lang="en-US" sz="1200" b="1" i="0" u="none" strike="noStrike" dirty="0">
                        <a:solidFill>
                          <a:srgbClr val="FF0000"/>
                        </a:solidFill>
                        <a:latin typeface="Calibri"/>
                      </a:endParaRPr>
                    </a:p>
                  </a:txBody>
                  <a:tcPr marL="9525" marR="9525" marT="9523" marB="0" anchor="b"/>
                </a:tc>
              </a:tr>
              <a:tr h="317480">
                <a:tc>
                  <a:txBody>
                    <a:bodyPr/>
                    <a:lstStyle/>
                    <a:p>
                      <a:pPr algn="l" fontAlgn="b"/>
                      <a:r>
                        <a:rPr lang="en-US" sz="1100" b="1" i="0" u="none" strike="noStrike">
                          <a:solidFill>
                            <a:srgbClr val="000000"/>
                          </a:solidFill>
                          <a:latin typeface="Calibri"/>
                        </a:rPr>
                        <a:t>Item 8</a:t>
                      </a:r>
                    </a:p>
                  </a:txBody>
                  <a:tcPr marL="9525" marR="9525" marT="9523" marB="0" anchor="b"/>
                </a:tc>
                <a:tc>
                  <a:txBody>
                    <a:bodyPr/>
                    <a:lstStyle/>
                    <a:p>
                      <a:pPr algn="l" fontAlgn="b"/>
                      <a:r>
                        <a:rPr lang="en-US" sz="1200" b="1" i="0" u="none" strike="noStrike">
                          <a:solidFill>
                            <a:schemeClr val="tx1"/>
                          </a:solidFill>
                          <a:latin typeface="Calibri"/>
                        </a:rPr>
                        <a:t>Word Recog.</a:t>
                      </a:r>
                    </a:p>
                  </a:txBody>
                  <a:tcPr marL="9525" marR="9525" marT="9523" marB="0" anchor="b"/>
                </a:tc>
                <a:tc>
                  <a:txBody>
                    <a:bodyPr/>
                    <a:lstStyle/>
                    <a:p>
                      <a:pPr algn="l" fontAlgn="b"/>
                      <a:r>
                        <a:rPr lang="en-US" sz="1200" b="1" i="0" u="none" strike="noStrike">
                          <a:solidFill>
                            <a:schemeClr val="tx1"/>
                          </a:solidFill>
                          <a:latin typeface="Calibri"/>
                        </a:rPr>
                        <a:t>Word Recog.</a:t>
                      </a:r>
                    </a:p>
                  </a:txBody>
                  <a:tcPr marL="9525" marR="9525" marT="9523" marB="0" anchor="b"/>
                </a:tc>
                <a:tc>
                  <a:txBody>
                    <a:bodyPr/>
                    <a:lstStyle/>
                    <a:p>
                      <a:pPr algn="l" fontAlgn="b"/>
                      <a:r>
                        <a:rPr lang="en-US" sz="1200" b="1" i="0" u="none" strike="noStrike" dirty="0" err="1">
                          <a:solidFill>
                            <a:srgbClr val="FF0000"/>
                          </a:solidFill>
                          <a:latin typeface="Calibri"/>
                        </a:rPr>
                        <a:t>Remem</a:t>
                      </a:r>
                      <a:r>
                        <a:rPr lang="en-US" sz="1200" b="1" i="0" u="none" strike="noStrike" dirty="0">
                          <a:solidFill>
                            <a:srgbClr val="FF0000"/>
                          </a:solidFill>
                          <a:latin typeface="Calibri"/>
                        </a:rPr>
                        <a:t>. Instr.</a:t>
                      </a:r>
                    </a:p>
                  </a:txBody>
                  <a:tcPr marL="9525" marR="9525" marT="9523" marB="0" anchor="b"/>
                </a:tc>
                <a:tc>
                  <a:txBody>
                    <a:bodyPr/>
                    <a:lstStyle/>
                    <a:p>
                      <a:pPr algn="l" fontAlgn="b"/>
                      <a:r>
                        <a:rPr lang="en-US" sz="1200" b="1" i="0" u="none" strike="noStrike" dirty="0">
                          <a:solidFill>
                            <a:schemeClr val="tx1"/>
                          </a:solidFill>
                          <a:latin typeface="Calibri"/>
                        </a:rPr>
                        <a:t>Word </a:t>
                      </a:r>
                      <a:r>
                        <a:rPr lang="en-US" sz="1200" b="1" i="0" u="none" strike="noStrike" dirty="0" err="1">
                          <a:solidFill>
                            <a:schemeClr val="tx1"/>
                          </a:solidFill>
                          <a:latin typeface="Calibri"/>
                        </a:rPr>
                        <a:t>Recog</a:t>
                      </a:r>
                      <a:endParaRPr lang="en-US" sz="1200" b="1" i="0" u="none" strike="noStrike" dirty="0">
                        <a:solidFill>
                          <a:schemeClr val="tx1"/>
                        </a:solidFill>
                        <a:latin typeface="Calibri"/>
                      </a:endParaRPr>
                    </a:p>
                  </a:txBody>
                  <a:tcPr marL="9525" marR="9525" marT="9523" marB="0" anchor="b"/>
                </a:tc>
                <a:tc>
                  <a:txBody>
                    <a:bodyPr/>
                    <a:lstStyle/>
                    <a:p>
                      <a:pPr algn="l" fontAlgn="b"/>
                      <a:r>
                        <a:rPr lang="en-US" sz="1200" b="1" i="0" u="none" strike="noStrike" dirty="0">
                          <a:solidFill>
                            <a:schemeClr val="tx1"/>
                          </a:solidFill>
                          <a:latin typeface="Calibri"/>
                        </a:rPr>
                        <a:t>Word </a:t>
                      </a:r>
                      <a:r>
                        <a:rPr lang="en-US" sz="1200" b="1" i="0" u="none" strike="noStrike" dirty="0" err="1">
                          <a:solidFill>
                            <a:schemeClr val="tx1"/>
                          </a:solidFill>
                          <a:latin typeface="Calibri"/>
                        </a:rPr>
                        <a:t>Recog</a:t>
                      </a:r>
                      <a:endParaRPr lang="en-US" sz="1200" b="1" i="0" u="none" strike="noStrike" dirty="0">
                        <a:solidFill>
                          <a:schemeClr val="tx1"/>
                        </a:solidFill>
                        <a:latin typeface="Calibri"/>
                      </a:endParaRPr>
                    </a:p>
                  </a:txBody>
                  <a:tcPr marL="9525" marR="9525" marT="9523" marB="0" anchor="b"/>
                </a:tc>
                <a:tc>
                  <a:txBody>
                    <a:bodyPr/>
                    <a:lstStyle/>
                    <a:p>
                      <a:pPr algn="l" fontAlgn="b"/>
                      <a:r>
                        <a:rPr lang="en-US" sz="1200" b="1" i="0" u="none" strike="noStrike" dirty="0" err="1">
                          <a:solidFill>
                            <a:srgbClr val="FF0000"/>
                          </a:solidFill>
                          <a:latin typeface="Calibri"/>
                        </a:rPr>
                        <a:t>Remem</a:t>
                      </a:r>
                      <a:r>
                        <a:rPr lang="en-US" sz="1200" b="1" i="0" u="none" strike="noStrike" dirty="0">
                          <a:solidFill>
                            <a:srgbClr val="FF0000"/>
                          </a:solidFill>
                          <a:latin typeface="Calibri"/>
                        </a:rPr>
                        <a:t>. Instr.</a:t>
                      </a:r>
                    </a:p>
                  </a:txBody>
                  <a:tcPr marL="9525" marR="9525" marT="9523" marB="0" anchor="b"/>
                </a:tc>
                <a:tc>
                  <a:txBody>
                    <a:bodyPr/>
                    <a:lstStyle/>
                    <a:p>
                      <a:pPr algn="l" fontAlgn="b"/>
                      <a:r>
                        <a:rPr lang="en-US" sz="1200" b="1" i="0" u="none" strike="noStrike" dirty="0">
                          <a:solidFill>
                            <a:srgbClr val="0070C0"/>
                          </a:solidFill>
                          <a:latin typeface="Calibri"/>
                        </a:rPr>
                        <a:t>Spoken Lang </a:t>
                      </a:r>
                      <a:r>
                        <a:rPr lang="en-US" sz="1200" b="1" i="0" u="none" strike="noStrike" dirty="0" err="1">
                          <a:solidFill>
                            <a:srgbClr val="0070C0"/>
                          </a:solidFill>
                          <a:latin typeface="Calibri"/>
                        </a:rPr>
                        <a:t>Abil</a:t>
                      </a:r>
                      <a:r>
                        <a:rPr lang="en-US" sz="1200" b="1" i="0" u="none" strike="noStrike" dirty="0">
                          <a:solidFill>
                            <a:srgbClr val="0070C0"/>
                          </a:solidFill>
                          <a:latin typeface="Calibri"/>
                        </a:rPr>
                        <a:t>.</a:t>
                      </a:r>
                    </a:p>
                  </a:txBody>
                  <a:tcPr marL="9525" marR="9525" marT="9523" marB="0" anchor="b"/>
                </a:tc>
              </a:tr>
              <a:tr h="317480">
                <a:tc>
                  <a:txBody>
                    <a:bodyPr/>
                    <a:lstStyle/>
                    <a:p>
                      <a:pPr algn="l" fontAlgn="b"/>
                      <a:r>
                        <a:rPr lang="en-US" sz="1100" b="1" i="0" u="none" strike="noStrike">
                          <a:solidFill>
                            <a:srgbClr val="000000"/>
                          </a:solidFill>
                          <a:latin typeface="Calibri"/>
                        </a:rPr>
                        <a:t>Item 9</a:t>
                      </a:r>
                    </a:p>
                  </a:txBody>
                  <a:tcPr marL="9525" marR="9525" marT="9523" marB="0" anchor="b"/>
                </a:tc>
                <a:tc>
                  <a:txBody>
                    <a:bodyPr/>
                    <a:lstStyle/>
                    <a:p>
                      <a:pPr algn="l" fontAlgn="b"/>
                      <a:r>
                        <a:rPr lang="en-US" sz="1200" b="1" i="0" u="none" strike="noStrike">
                          <a:solidFill>
                            <a:schemeClr val="tx1"/>
                          </a:solidFill>
                          <a:latin typeface="Calibri"/>
                        </a:rPr>
                        <a:t>Remem Instr.</a:t>
                      </a:r>
                    </a:p>
                  </a:txBody>
                  <a:tcPr marL="9525" marR="9525" marT="9523" marB="0" anchor="b"/>
                </a:tc>
                <a:tc>
                  <a:txBody>
                    <a:bodyPr/>
                    <a:lstStyle/>
                    <a:p>
                      <a:pPr algn="l" fontAlgn="b"/>
                      <a:r>
                        <a:rPr lang="en-US" sz="1200" b="1" i="0" u="none" strike="noStrike">
                          <a:solidFill>
                            <a:schemeClr val="tx1"/>
                          </a:solidFill>
                          <a:latin typeface="Calibri"/>
                        </a:rPr>
                        <a:t>Remem Instr.</a:t>
                      </a:r>
                    </a:p>
                  </a:txBody>
                  <a:tcPr marL="9525" marR="9525" marT="9523" marB="0" anchor="b"/>
                </a:tc>
                <a:tc>
                  <a:txBody>
                    <a:bodyPr/>
                    <a:lstStyle/>
                    <a:p>
                      <a:pPr algn="l" fontAlgn="b"/>
                      <a:r>
                        <a:rPr lang="en-US" sz="1200" b="1" i="0" u="none" strike="noStrike" dirty="0">
                          <a:solidFill>
                            <a:srgbClr val="FF0000"/>
                          </a:solidFill>
                          <a:latin typeface="Calibri"/>
                        </a:rPr>
                        <a:t>Spoken Lang. </a:t>
                      </a:r>
                      <a:r>
                        <a:rPr lang="en-US" sz="1200" b="1" i="0" u="none" strike="noStrike" dirty="0" err="1">
                          <a:solidFill>
                            <a:srgbClr val="FF0000"/>
                          </a:solidFill>
                          <a:latin typeface="Calibri"/>
                        </a:rPr>
                        <a:t>Abil</a:t>
                      </a:r>
                      <a:r>
                        <a:rPr lang="en-US" sz="1200" b="1" i="0" u="none" strike="noStrike" dirty="0">
                          <a:solidFill>
                            <a:srgbClr val="FF0000"/>
                          </a:solidFill>
                          <a:latin typeface="Calibri"/>
                        </a:rPr>
                        <a:t>.</a:t>
                      </a:r>
                    </a:p>
                  </a:txBody>
                  <a:tcPr marL="9525" marR="9525" marT="9523" marB="0" anchor="b"/>
                </a:tc>
                <a:tc>
                  <a:txBody>
                    <a:bodyPr/>
                    <a:lstStyle/>
                    <a:p>
                      <a:pPr algn="l" fontAlgn="b"/>
                      <a:r>
                        <a:rPr lang="en-US" sz="1200" b="1" i="0" u="none" strike="noStrike" dirty="0" err="1">
                          <a:solidFill>
                            <a:schemeClr val="tx1"/>
                          </a:solidFill>
                          <a:latin typeface="Calibri"/>
                        </a:rPr>
                        <a:t>Remem</a:t>
                      </a:r>
                      <a:r>
                        <a:rPr lang="en-US" sz="1200" b="1" i="0" u="none" strike="noStrike" dirty="0">
                          <a:solidFill>
                            <a:schemeClr val="tx1"/>
                          </a:solidFill>
                          <a:latin typeface="Calibri"/>
                        </a:rPr>
                        <a:t>. Instr.</a:t>
                      </a:r>
                    </a:p>
                  </a:txBody>
                  <a:tcPr marL="9525" marR="9525" marT="9523" marB="0" anchor="b"/>
                </a:tc>
                <a:tc>
                  <a:txBody>
                    <a:bodyPr/>
                    <a:lstStyle/>
                    <a:p>
                      <a:pPr algn="l" fontAlgn="b"/>
                      <a:r>
                        <a:rPr lang="en-US" sz="1200" b="1" i="0" u="none" strike="noStrike" dirty="0" err="1">
                          <a:solidFill>
                            <a:schemeClr val="tx1"/>
                          </a:solidFill>
                          <a:latin typeface="Calibri"/>
                        </a:rPr>
                        <a:t>Remem</a:t>
                      </a:r>
                      <a:r>
                        <a:rPr lang="en-US" sz="1200" b="1" i="0" u="none" strike="noStrike" dirty="0">
                          <a:solidFill>
                            <a:schemeClr val="tx1"/>
                          </a:solidFill>
                          <a:latin typeface="Calibri"/>
                        </a:rPr>
                        <a:t>. Instr.</a:t>
                      </a:r>
                    </a:p>
                  </a:txBody>
                  <a:tcPr marL="9525" marR="9525" marT="9523" marB="0" anchor="b"/>
                </a:tc>
                <a:tc>
                  <a:txBody>
                    <a:bodyPr/>
                    <a:lstStyle/>
                    <a:p>
                      <a:pPr algn="l" fontAlgn="b"/>
                      <a:r>
                        <a:rPr lang="en-US" sz="1200" b="1" i="0" u="none" strike="noStrike" dirty="0">
                          <a:solidFill>
                            <a:srgbClr val="FF0000"/>
                          </a:solidFill>
                          <a:latin typeface="Calibri"/>
                        </a:rPr>
                        <a:t>Spoken Lang. </a:t>
                      </a:r>
                      <a:r>
                        <a:rPr lang="en-US" sz="1200" b="1" i="0" u="none" strike="noStrike" dirty="0" err="1">
                          <a:solidFill>
                            <a:srgbClr val="FF0000"/>
                          </a:solidFill>
                          <a:latin typeface="Calibri"/>
                        </a:rPr>
                        <a:t>Abil</a:t>
                      </a:r>
                      <a:r>
                        <a:rPr lang="en-US" sz="1200" b="1" i="0" u="none" strike="noStrike" dirty="0">
                          <a:solidFill>
                            <a:srgbClr val="FF0000"/>
                          </a:solidFill>
                          <a:latin typeface="Calibri"/>
                        </a:rPr>
                        <a:t>.</a:t>
                      </a:r>
                    </a:p>
                  </a:txBody>
                  <a:tcPr marL="9525" marR="9525" marT="9523" marB="0" anchor="b"/>
                </a:tc>
                <a:tc>
                  <a:txBody>
                    <a:bodyPr/>
                    <a:lstStyle/>
                    <a:p>
                      <a:pPr algn="l" fontAlgn="b"/>
                      <a:r>
                        <a:rPr lang="en-US" sz="1200" b="1" i="0" u="none" strike="noStrike" dirty="0">
                          <a:solidFill>
                            <a:srgbClr val="0070C0"/>
                          </a:solidFill>
                          <a:latin typeface="Calibri"/>
                        </a:rPr>
                        <a:t>Comprehension</a:t>
                      </a:r>
                    </a:p>
                  </a:txBody>
                  <a:tcPr marL="9525" marR="9525" marT="9523" marB="0" anchor="b"/>
                </a:tc>
              </a:tr>
              <a:tr h="317480">
                <a:tc>
                  <a:txBody>
                    <a:bodyPr/>
                    <a:lstStyle/>
                    <a:p>
                      <a:pPr algn="l" fontAlgn="b"/>
                      <a:r>
                        <a:rPr lang="en-US" sz="1100" b="1" i="0" u="none" strike="noStrike">
                          <a:solidFill>
                            <a:srgbClr val="000000"/>
                          </a:solidFill>
                          <a:latin typeface="Calibri"/>
                        </a:rPr>
                        <a:t>Item 10</a:t>
                      </a:r>
                    </a:p>
                  </a:txBody>
                  <a:tcPr marL="9525" marR="9525" marT="9523" marB="0" anchor="b"/>
                </a:tc>
                <a:tc>
                  <a:txBody>
                    <a:bodyPr/>
                    <a:lstStyle/>
                    <a:p>
                      <a:pPr algn="l" fontAlgn="b"/>
                      <a:r>
                        <a:rPr lang="en-US" sz="1200" b="1" i="0" u="none" strike="noStrike" dirty="0">
                          <a:solidFill>
                            <a:srgbClr val="0070C0"/>
                          </a:solidFill>
                          <a:latin typeface="Calibri"/>
                        </a:rPr>
                        <a:t>Comprehension</a:t>
                      </a:r>
                    </a:p>
                  </a:txBody>
                  <a:tcPr marL="9525" marR="9525" marT="9523" marB="0" anchor="b"/>
                </a:tc>
                <a:tc>
                  <a:txBody>
                    <a:bodyPr/>
                    <a:lstStyle/>
                    <a:p>
                      <a:pPr algn="l" fontAlgn="b"/>
                      <a:r>
                        <a:rPr lang="en-US" sz="1200" b="1" i="0" u="none" strike="noStrike">
                          <a:solidFill>
                            <a:schemeClr val="tx1"/>
                          </a:solidFill>
                          <a:latin typeface="Calibri"/>
                        </a:rPr>
                        <a:t>Spoken Lang. Abil.</a:t>
                      </a:r>
                    </a:p>
                  </a:txBody>
                  <a:tcPr marL="9525" marR="9525" marT="9523" marB="0" anchor="b"/>
                </a:tc>
                <a:tc>
                  <a:txBody>
                    <a:bodyPr/>
                    <a:lstStyle/>
                    <a:p>
                      <a:pPr algn="l" fontAlgn="b"/>
                      <a:r>
                        <a:rPr lang="en-US" sz="1200" b="1" i="0" u="none" strike="noStrike" dirty="0">
                          <a:solidFill>
                            <a:srgbClr val="FF0000"/>
                          </a:solidFill>
                          <a:latin typeface="Calibri"/>
                        </a:rPr>
                        <a:t>Word Finding Dif.</a:t>
                      </a:r>
                    </a:p>
                  </a:txBody>
                  <a:tcPr marL="9525" marR="9525" marT="9523" marB="0" anchor="b"/>
                </a:tc>
                <a:tc>
                  <a:txBody>
                    <a:bodyPr/>
                    <a:lstStyle/>
                    <a:p>
                      <a:pPr algn="l" fontAlgn="b"/>
                      <a:r>
                        <a:rPr lang="en-US" sz="1200" b="1" i="0" u="none" strike="noStrike">
                          <a:solidFill>
                            <a:schemeClr val="tx1"/>
                          </a:solidFill>
                          <a:latin typeface="Calibri"/>
                        </a:rPr>
                        <a:t>Spoken Lang Abil.</a:t>
                      </a:r>
                    </a:p>
                  </a:txBody>
                  <a:tcPr marL="9525" marR="9525" marT="9523" marB="0" anchor="b"/>
                </a:tc>
                <a:tc>
                  <a:txBody>
                    <a:bodyPr/>
                    <a:lstStyle/>
                    <a:p>
                      <a:pPr algn="l" fontAlgn="b"/>
                      <a:r>
                        <a:rPr lang="en-US" sz="1200" b="1" i="0" u="none" strike="noStrike" dirty="0">
                          <a:solidFill>
                            <a:schemeClr val="tx1"/>
                          </a:solidFill>
                          <a:latin typeface="Calibri"/>
                        </a:rPr>
                        <a:t>Spoken Lang </a:t>
                      </a:r>
                      <a:r>
                        <a:rPr lang="en-US" sz="1200" b="1" i="0" u="none" strike="noStrike" dirty="0" err="1">
                          <a:solidFill>
                            <a:schemeClr val="tx1"/>
                          </a:solidFill>
                          <a:latin typeface="Calibri"/>
                        </a:rPr>
                        <a:t>Abil</a:t>
                      </a:r>
                      <a:r>
                        <a:rPr lang="en-US" sz="1200" b="1" i="0" u="none" strike="noStrike" dirty="0">
                          <a:solidFill>
                            <a:schemeClr val="tx1"/>
                          </a:solidFill>
                          <a:latin typeface="Calibri"/>
                        </a:rPr>
                        <a:t>.</a:t>
                      </a:r>
                    </a:p>
                  </a:txBody>
                  <a:tcPr marL="9525" marR="9525" marT="9523" marB="0" anchor="b"/>
                </a:tc>
                <a:tc>
                  <a:txBody>
                    <a:bodyPr/>
                    <a:lstStyle/>
                    <a:p>
                      <a:pPr algn="l" fontAlgn="b"/>
                      <a:r>
                        <a:rPr lang="en-US" sz="1200" b="1" i="0" u="none" strike="noStrike" dirty="0">
                          <a:solidFill>
                            <a:srgbClr val="FF0000"/>
                          </a:solidFill>
                          <a:latin typeface="Calibri"/>
                        </a:rPr>
                        <a:t>Word Finding Dif.</a:t>
                      </a:r>
                    </a:p>
                  </a:txBody>
                  <a:tcPr marL="9525" marR="9525" marT="9523" marB="0" anchor="b"/>
                </a:tc>
                <a:tc>
                  <a:txBody>
                    <a:bodyPr/>
                    <a:lstStyle/>
                    <a:p>
                      <a:pPr algn="l" fontAlgn="b"/>
                      <a:r>
                        <a:rPr lang="en-US" sz="1200" b="1" i="0" u="none" strike="noStrike" dirty="0">
                          <a:solidFill>
                            <a:srgbClr val="FF0000"/>
                          </a:solidFill>
                          <a:latin typeface="Calibri"/>
                        </a:rPr>
                        <a:t>Word Finding Dif.</a:t>
                      </a:r>
                    </a:p>
                  </a:txBody>
                  <a:tcPr marL="9525" marR="9525" marT="9523" marB="0" anchor="b"/>
                </a:tc>
              </a:tr>
              <a:tr h="317480">
                <a:tc>
                  <a:txBody>
                    <a:bodyPr/>
                    <a:lstStyle/>
                    <a:p>
                      <a:pPr algn="l" fontAlgn="b"/>
                      <a:r>
                        <a:rPr lang="en-US" sz="1100" b="1" i="0" u="none" strike="noStrike">
                          <a:solidFill>
                            <a:srgbClr val="000000"/>
                          </a:solidFill>
                          <a:latin typeface="Calibri"/>
                        </a:rPr>
                        <a:t>Item 11</a:t>
                      </a:r>
                    </a:p>
                  </a:txBody>
                  <a:tcPr marL="9525" marR="9525" marT="9523" marB="0" anchor="b"/>
                </a:tc>
                <a:tc>
                  <a:txBody>
                    <a:bodyPr/>
                    <a:lstStyle/>
                    <a:p>
                      <a:pPr algn="l" fontAlgn="b"/>
                      <a:r>
                        <a:rPr lang="en-US" sz="1200" b="1" i="0" u="none" strike="noStrike">
                          <a:solidFill>
                            <a:schemeClr val="tx1"/>
                          </a:solidFill>
                          <a:latin typeface="Calibri"/>
                        </a:rPr>
                        <a:t>Word Finding Dif.</a:t>
                      </a:r>
                    </a:p>
                  </a:txBody>
                  <a:tcPr marL="9525" marR="9525" marT="9523" marB="0" anchor="b"/>
                </a:tc>
                <a:tc>
                  <a:txBody>
                    <a:bodyPr/>
                    <a:lstStyle/>
                    <a:p>
                      <a:pPr algn="l" fontAlgn="b"/>
                      <a:r>
                        <a:rPr lang="en-US" sz="1200" b="1" i="0" u="none" strike="noStrike">
                          <a:solidFill>
                            <a:schemeClr val="tx1"/>
                          </a:solidFill>
                          <a:latin typeface="Calibri"/>
                        </a:rPr>
                        <a:t>Word Finding Dif.</a:t>
                      </a:r>
                    </a:p>
                  </a:txBody>
                  <a:tcPr marL="9525" marR="9525" marT="9523" marB="0" anchor="b"/>
                </a:tc>
                <a:tc>
                  <a:txBody>
                    <a:bodyPr/>
                    <a:lstStyle/>
                    <a:p>
                      <a:pPr algn="l" fontAlgn="b"/>
                      <a:r>
                        <a:rPr lang="en-US" sz="1200" b="1" i="0" u="none" strike="noStrike" dirty="0">
                          <a:solidFill>
                            <a:srgbClr val="FF0000"/>
                          </a:solidFill>
                          <a:latin typeface="Calibri"/>
                        </a:rPr>
                        <a:t>Comprehension</a:t>
                      </a:r>
                    </a:p>
                  </a:txBody>
                  <a:tcPr marL="9525" marR="9525" marT="9523" marB="0" anchor="b"/>
                </a:tc>
                <a:tc>
                  <a:txBody>
                    <a:bodyPr/>
                    <a:lstStyle/>
                    <a:p>
                      <a:pPr algn="l" fontAlgn="b"/>
                      <a:r>
                        <a:rPr lang="en-US" sz="1200" b="1" i="0" u="none" strike="noStrike" dirty="0">
                          <a:solidFill>
                            <a:srgbClr val="0070C0"/>
                          </a:solidFill>
                          <a:latin typeface="Calibri"/>
                        </a:rPr>
                        <a:t>Diff. </a:t>
                      </a:r>
                      <a:r>
                        <a:rPr lang="en-US" sz="1200" b="1" i="0" u="none" strike="noStrike" dirty="0" err="1">
                          <a:solidFill>
                            <a:srgbClr val="0070C0"/>
                          </a:solidFill>
                          <a:latin typeface="Calibri"/>
                        </a:rPr>
                        <a:t>Spont</a:t>
                      </a:r>
                      <a:r>
                        <a:rPr lang="en-US" sz="1200" b="1" i="0" u="none" strike="noStrike" dirty="0">
                          <a:solidFill>
                            <a:srgbClr val="0070C0"/>
                          </a:solidFill>
                          <a:latin typeface="Calibri"/>
                        </a:rPr>
                        <a:t>. </a:t>
                      </a:r>
                      <a:r>
                        <a:rPr lang="en-US" sz="1200" b="1" i="0" u="none" strike="noStrike" smtClean="0">
                          <a:solidFill>
                            <a:srgbClr val="0070C0"/>
                          </a:solidFill>
                          <a:latin typeface="Calibri"/>
                        </a:rPr>
                        <a:t>Speech</a:t>
                      </a:r>
                      <a:endParaRPr lang="en-US" sz="1200" b="1" i="0" u="none" strike="noStrike" dirty="0">
                        <a:solidFill>
                          <a:srgbClr val="0070C0"/>
                        </a:solidFill>
                        <a:latin typeface="Calibri"/>
                      </a:endParaRPr>
                    </a:p>
                  </a:txBody>
                  <a:tcPr marL="9525" marR="9525" marT="9523" marB="0" anchor="b"/>
                </a:tc>
                <a:tc>
                  <a:txBody>
                    <a:bodyPr/>
                    <a:lstStyle/>
                    <a:p>
                      <a:pPr algn="l" fontAlgn="b"/>
                      <a:r>
                        <a:rPr lang="en-US" sz="1200" b="1" i="0" u="none" strike="noStrike" dirty="0">
                          <a:solidFill>
                            <a:schemeClr val="tx1"/>
                          </a:solidFill>
                          <a:latin typeface="Calibri"/>
                        </a:rPr>
                        <a:t>Word Finding Dif.</a:t>
                      </a:r>
                    </a:p>
                  </a:txBody>
                  <a:tcPr marL="9525" marR="9525" marT="9523" marB="0" anchor="b"/>
                </a:tc>
                <a:tc>
                  <a:txBody>
                    <a:bodyPr/>
                    <a:lstStyle/>
                    <a:p>
                      <a:pPr algn="l" fontAlgn="b"/>
                      <a:r>
                        <a:rPr lang="en-US" sz="1200" b="1" i="0" u="none" strike="noStrike" dirty="0">
                          <a:solidFill>
                            <a:srgbClr val="FF0000"/>
                          </a:solidFill>
                          <a:latin typeface="Calibri"/>
                        </a:rPr>
                        <a:t>Comprehension</a:t>
                      </a:r>
                    </a:p>
                  </a:txBody>
                  <a:tcPr marL="9525" marR="9525" marT="9523" marB="0" anchor="b"/>
                </a:tc>
                <a:tc>
                  <a:txBody>
                    <a:bodyPr/>
                    <a:lstStyle/>
                    <a:p>
                      <a:pPr algn="l" fontAlgn="b"/>
                      <a:r>
                        <a:rPr lang="en-US" sz="1200" b="1" i="0" u="none" strike="noStrike" dirty="0" err="1">
                          <a:solidFill>
                            <a:srgbClr val="7030A0"/>
                          </a:solidFill>
                          <a:latin typeface="Calibri"/>
                        </a:rPr>
                        <a:t>Remem</a:t>
                      </a:r>
                      <a:r>
                        <a:rPr lang="en-US" sz="1200" b="1" i="0" u="none" strike="noStrike" dirty="0">
                          <a:solidFill>
                            <a:srgbClr val="7030A0"/>
                          </a:solidFill>
                          <a:latin typeface="Calibri"/>
                        </a:rPr>
                        <a:t>. Instr.</a:t>
                      </a:r>
                    </a:p>
                  </a:txBody>
                  <a:tcPr marL="9525" marR="9525" marT="9523" marB="0" anchor="b"/>
                </a:tc>
              </a:tr>
              <a:tr h="317480">
                <a:tc>
                  <a:txBody>
                    <a:bodyPr/>
                    <a:lstStyle/>
                    <a:p>
                      <a:pPr algn="l" fontAlgn="b"/>
                      <a:r>
                        <a:rPr lang="en-US" sz="1100" b="1" i="0" u="none" strike="noStrike">
                          <a:solidFill>
                            <a:srgbClr val="000000"/>
                          </a:solidFill>
                          <a:latin typeface="Calibri"/>
                        </a:rPr>
                        <a:t>Item 12</a:t>
                      </a:r>
                    </a:p>
                  </a:txBody>
                  <a:tcPr marL="9525" marR="9525" marT="9523" marB="0" anchor="b"/>
                </a:tc>
                <a:tc>
                  <a:txBody>
                    <a:bodyPr/>
                    <a:lstStyle/>
                    <a:p>
                      <a:pPr algn="l" fontAlgn="b"/>
                      <a:r>
                        <a:rPr lang="en-US" sz="1200" b="1" i="0" u="none" strike="noStrike" dirty="0">
                          <a:solidFill>
                            <a:srgbClr val="FF0000"/>
                          </a:solidFill>
                          <a:latin typeface="Calibri"/>
                        </a:rPr>
                        <a:t>Spoken Lang. </a:t>
                      </a:r>
                      <a:r>
                        <a:rPr lang="en-US" sz="1200" b="1" i="0" u="none" strike="noStrike" dirty="0" err="1">
                          <a:solidFill>
                            <a:srgbClr val="FF0000"/>
                          </a:solidFill>
                          <a:latin typeface="Calibri"/>
                        </a:rPr>
                        <a:t>Abil</a:t>
                      </a:r>
                      <a:r>
                        <a:rPr lang="en-US" sz="1200" b="1" i="0" u="none" strike="noStrike" dirty="0">
                          <a:solidFill>
                            <a:srgbClr val="FF0000"/>
                          </a:solidFill>
                          <a:latin typeface="Calibri"/>
                        </a:rPr>
                        <a:t>.</a:t>
                      </a:r>
                    </a:p>
                  </a:txBody>
                  <a:tcPr marL="9525" marR="9525" marT="9523" marB="0" anchor="b"/>
                </a:tc>
                <a:tc>
                  <a:txBody>
                    <a:bodyPr/>
                    <a:lstStyle/>
                    <a:p>
                      <a:pPr algn="l" fontAlgn="b"/>
                      <a:r>
                        <a:rPr lang="en-US" sz="1200" b="1" i="0" u="none" strike="noStrike">
                          <a:solidFill>
                            <a:schemeClr val="tx1"/>
                          </a:solidFill>
                          <a:latin typeface="Calibri"/>
                        </a:rPr>
                        <a:t>Comprehension</a:t>
                      </a:r>
                    </a:p>
                  </a:txBody>
                  <a:tcPr marL="9525" marR="9525" marT="9523" marB="0" anchor="b"/>
                </a:tc>
                <a:tc>
                  <a:txBody>
                    <a:bodyPr/>
                    <a:lstStyle/>
                    <a:p>
                      <a:pPr algn="l" fontAlgn="b"/>
                      <a:r>
                        <a:rPr lang="en-US" sz="1200" b="1" i="0" u="none" strike="noStrike">
                          <a:solidFill>
                            <a:schemeClr val="tx1"/>
                          </a:solidFill>
                          <a:latin typeface="Calibri"/>
                        </a:rPr>
                        <a:t>Concentration</a:t>
                      </a:r>
                    </a:p>
                  </a:txBody>
                  <a:tcPr marL="9525" marR="9525" marT="9523" marB="0" anchor="b"/>
                </a:tc>
                <a:tc>
                  <a:txBody>
                    <a:bodyPr/>
                    <a:lstStyle/>
                    <a:p>
                      <a:pPr algn="l" fontAlgn="b"/>
                      <a:r>
                        <a:rPr lang="en-US" sz="1200" b="1" i="0" u="none" strike="noStrike">
                          <a:solidFill>
                            <a:schemeClr val="tx1"/>
                          </a:solidFill>
                          <a:latin typeface="Calibri"/>
                        </a:rPr>
                        <a:t>Comprehension</a:t>
                      </a:r>
                    </a:p>
                  </a:txBody>
                  <a:tcPr marL="9525" marR="9525" marT="9523" marB="0" anchor="b"/>
                </a:tc>
                <a:tc>
                  <a:txBody>
                    <a:bodyPr/>
                    <a:lstStyle/>
                    <a:p>
                      <a:pPr algn="l" fontAlgn="b"/>
                      <a:r>
                        <a:rPr lang="en-US" sz="1200" b="1" i="0" u="none" strike="noStrike">
                          <a:solidFill>
                            <a:schemeClr val="tx1"/>
                          </a:solidFill>
                          <a:latin typeface="Calibri"/>
                        </a:rPr>
                        <a:t>Comprehension</a:t>
                      </a:r>
                    </a:p>
                  </a:txBody>
                  <a:tcPr marL="9525" marR="9525" marT="9523" marB="0" anchor="b"/>
                </a:tc>
                <a:tc>
                  <a:txBody>
                    <a:bodyPr/>
                    <a:lstStyle/>
                    <a:p>
                      <a:pPr algn="l" fontAlgn="b"/>
                      <a:r>
                        <a:rPr lang="en-US" sz="1200" b="1" i="0" u="none" strike="noStrike" dirty="0">
                          <a:solidFill>
                            <a:schemeClr val="tx1"/>
                          </a:solidFill>
                          <a:latin typeface="Calibri"/>
                        </a:rPr>
                        <a:t>Concentration</a:t>
                      </a:r>
                    </a:p>
                  </a:txBody>
                  <a:tcPr marL="9525" marR="9525" marT="9523" marB="0" anchor="b"/>
                </a:tc>
                <a:tc>
                  <a:txBody>
                    <a:bodyPr/>
                    <a:lstStyle/>
                    <a:p>
                      <a:pPr algn="l" fontAlgn="b"/>
                      <a:r>
                        <a:rPr lang="en-US" sz="1200" b="1" i="0" u="none" strike="noStrike" dirty="0">
                          <a:solidFill>
                            <a:schemeClr val="tx1"/>
                          </a:solidFill>
                          <a:latin typeface="Calibri"/>
                        </a:rPr>
                        <a:t> </a:t>
                      </a:r>
                    </a:p>
                  </a:txBody>
                  <a:tcPr marL="9525" marR="9525" marT="9523" marB="0" anchor="b"/>
                </a:tc>
              </a:tr>
              <a:tr h="317480">
                <a:tc>
                  <a:txBody>
                    <a:bodyPr/>
                    <a:lstStyle/>
                    <a:p>
                      <a:pPr algn="l" fontAlgn="b"/>
                      <a:r>
                        <a:rPr lang="en-US" sz="1100" b="1" i="0" u="none" strike="noStrike" dirty="0">
                          <a:solidFill>
                            <a:srgbClr val="000000"/>
                          </a:solidFill>
                          <a:latin typeface="Calibri"/>
                        </a:rPr>
                        <a:t>Item 13</a:t>
                      </a:r>
                    </a:p>
                  </a:txBody>
                  <a:tcPr marL="9525" marR="9525" marT="9523" marB="0" anchor="b"/>
                </a:tc>
                <a:tc>
                  <a:txBody>
                    <a:bodyPr/>
                    <a:lstStyle/>
                    <a:p>
                      <a:pPr algn="l" fontAlgn="b"/>
                      <a:r>
                        <a:rPr lang="en-US" sz="1200" b="1" i="0" u="none" strike="noStrike" dirty="0">
                          <a:solidFill>
                            <a:srgbClr val="FF0000"/>
                          </a:solidFill>
                          <a:latin typeface="Calibri"/>
                        </a:rPr>
                        <a:t>Number cancel.</a:t>
                      </a:r>
                    </a:p>
                  </a:txBody>
                  <a:tcPr marL="9525" marR="9525" marT="9523" marB="0" anchor="b"/>
                </a:tc>
                <a:tc>
                  <a:txBody>
                    <a:bodyPr/>
                    <a:lstStyle/>
                    <a:p>
                      <a:pPr algn="l" fontAlgn="b"/>
                      <a:r>
                        <a:rPr lang="en-US" sz="1200" b="1" i="0" u="none" strike="noStrike" dirty="0">
                          <a:solidFill>
                            <a:schemeClr val="tx1"/>
                          </a:solidFill>
                          <a:latin typeface="Calibri"/>
                        </a:rPr>
                        <a:t>Concentration</a:t>
                      </a:r>
                    </a:p>
                  </a:txBody>
                  <a:tcPr marL="9525" marR="9525" marT="9523" marB="0" anchor="b"/>
                </a:tc>
                <a:tc>
                  <a:txBody>
                    <a:bodyPr/>
                    <a:lstStyle/>
                    <a:p>
                      <a:pPr algn="l" fontAlgn="b"/>
                      <a:r>
                        <a:rPr lang="en-US" sz="1200" b="1" i="0" u="none" strike="noStrike" dirty="0">
                          <a:solidFill>
                            <a:schemeClr val="tx1"/>
                          </a:solidFill>
                          <a:latin typeface="Calibri"/>
                        </a:rPr>
                        <a:t> </a:t>
                      </a:r>
                    </a:p>
                  </a:txBody>
                  <a:tcPr marL="9525" marR="9525" marT="9523" marB="0" anchor="b"/>
                </a:tc>
                <a:tc>
                  <a:txBody>
                    <a:bodyPr/>
                    <a:lstStyle/>
                    <a:p>
                      <a:pPr algn="l" fontAlgn="b"/>
                      <a:r>
                        <a:rPr lang="en-US" sz="1200" b="1" i="0" u="none" strike="noStrike" dirty="0">
                          <a:solidFill>
                            <a:schemeClr val="tx1"/>
                          </a:solidFill>
                          <a:latin typeface="Calibri"/>
                        </a:rPr>
                        <a:t>Concentration</a:t>
                      </a:r>
                    </a:p>
                  </a:txBody>
                  <a:tcPr marL="9525" marR="9525" marT="9523" marB="0" anchor="b"/>
                </a:tc>
                <a:tc>
                  <a:txBody>
                    <a:bodyPr/>
                    <a:lstStyle/>
                    <a:p>
                      <a:pPr algn="l" fontAlgn="b"/>
                      <a:r>
                        <a:rPr lang="en-US" sz="1200" b="1" i="0" u="none" strike="noStrike">
                          <a:solidFill>
                            <a:schemeClr val="tx1"/>
                          </a:solidFill>
                          <a:latin typeface="Calibri"/>
                        </a:rPr>
                        <a:t>Concentration</a:t>
                      </a:r>
                    </a:p>
                  </a:txBody>
                  <a:tcPr marL="9525" marR="9525" marT="9523" marB="0" anchor="b"/>
                </a:tc>
                <a:tc>
                  <a:txBody>
                    <a:bodyPr/>
                    <a:lstStyle/>
                    <a:p>
                      <a:pPr algn="l" fontAlgn="b"/>
                      <a:r>
                        <a:rPr lang="en-US" sz="1200" b="1" i="0" u="none" strike="noStrike">
                          <a:solidFill>
                            <a:schemeClr val="tx1"/>
                          </a:solidFill>
                          <a:latin typeface="Calibri"/>
                        </a:rPr>
                        <a:t> </a:t>
                      </a:r>
                    </a:p>
                  </a:txBody>
                  <a:tcPr marL="9525" marR="9525" marT="9523" marB="0" anchor="b"/>
                </a:tc>
                <a:tc>
                  <a:txBody>
                    <a:bodyPr/>
                    <a:lstStyle/>
                    <a:p>
                      <a:pPr algn="l" fontAlgn="b"/>
                      <a:r>
                        <a:rPr lang="en-US" sz="1200" b="1" i="0" u="none" strike="noStrike" dirty="0">
                          <a:solidFill>
                            <a:schemeClr val="tx1"/>
                          </a:solidFill>
                          <a:latin typeface="Calibri"/>
                        </a:rPr>
                        <a:t> </a:t>
                      </a:r>
                    </a:p>
                  </a:txBody>
                  <a:tcPr marL="9525" marR="9525" marT="9523" marB="0" anchor="b"/>
                </a:tc>
              </a:tr>
            </a:tbl>
          </a:graphicData>
        </a:graphic>
      </p:graphicFrame>
      <p:pic>
        <p:nvPicPr>
          <p:cNvPr id="4" name="Picture 3"/>
          <p:cNvPicPr>
            <a:picLocks noChangeAspect="1" noChangeArrowheads="1"/>
          </p:cNvPicPr>
          <p:nvPr/>
        </p:nvPicPr>
        <p:blipFill>
          <a:blip r:embed="rId2" cstate="print"/>
          <a:srcRect/>
          <a:stretch>
            <a:fillRect/>
          </a:stretch>
        </p:blipFill>
        <p:spPr bwMode="auto">
          <a:xfrm>
            <a:off x="7805057" y="132203"/>
            <a:ext cx="2466561" cy="1165125"/>
          </a:xfrm>
          <a:prstGeom prst="rect">
            <a:avLst/>
          </a:prstGeom>
          <a:noFill/>
          <a:ln w="9525">
            <a:noFill/>
            <a:miter lim="800000"/>
            <a:headEnd/>
            <a:tailEnd/>
          </a:ln>
        </p:spPr>
      </p:pic>
      <p:sp>
        <p:nvSpPr>
          <p:cNvPr id="3" name="Rectangle 2"/>
          <p:cNvSpPr/>
          <p:nvPr/>
        </p:nvSpPr>
        <p:spPr>
          <a:xfrm>
            <a:off x="4482353" y="1391771"/>
            <a:ext cx="3798794" cy="482077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CDISC Alzheimer’s Disease  Standard Now Available! </a:t>
            </a:r>
            <a:endParaRPr lang="en-US" sz="2200" b="1" dirty="0"/>
          </a:p>
          <a:p>
            <a:pPr algn="ctr"/>
            <a:endParaRPr lang="en-US" sz="2200" b="1" dirty="0"/>
          </a:p>
          <a:p>
            <a:pPr>
              <a:spcBef>
                <a:spcPts val="0"/>
              </a:spcBef>
              <a:spcAft>
                <a:spcPts val="1200"/>
              </a:spcAf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“It is all about the data and how you can gain maximum utility and insight from data. In a world where many data are being shared, but in differing formats, CDISC standards provide a faster path to gaining those insights.”        -Enrique Aviles, CTO, C-Path</a:t>
            </a:r>
          </a:p>
        </p:txBody>
      </p:sp>
    </p:spTree>
    <p:extLst>
      <p:ext uri="{BB962C8B-B14F-4D97-AF65-F5344CB8AC3E}">
        <p14:creationId xmlns:p14="http://schemas.microsoft.com/office/powerpoint/2010/main" val="39333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2" name="Picture 41"/>
          <p:cNvPicPr/>
          <p:nvPr/>
        </p:nvPicPr>
        <p:blipFill>
          <a:blip r:embed="rId2" cstate="print">
            <a:extLst>
              <a:ext uri="{28A0092B-C50C-407E-A947-70E740481C1C}">
                <a14:useLocalDpi xmlns:a14="http://schemas.microsoft.com/office/drawing/2010/main" val="0"/>
              </a:ext>
            </a:extLst>
          </a:blip>
          <a:stretch>
            <a:fillRect/>
          </a:stretch>
        </p:blipFill>
        <p:spPr>
          <a:xfrm>
            <a:off x="8160253" y="1392267"/>
            <a:ext cx="766173" cy="630848"/>
          </a:xfrm>
          <a:prstGeom prst="rect">
            <a:avLst/>
          </a:prstGeom>
        </p:spPr>
      </p:pic>
      <p:pic>
        <p:nvPicPr>
          <p:cNvPr id="58" name="Picture 57"/>
          <p:cNvPicPr/>
          <p:nvPr/>
        </p:nvPicPr>
        <p:blipFill>
          <a:blip r:embed="rId3">
            <a:extLst>
              <a:ext uri="{28A0092B-C50C-407E-A947-70E740481C1C}">
                <a14:useLocalDpi xmlns:a14="http://schemas.microsoft.com/office/drawing/2010/main" val="0"/>
              </a:ext>
            </a:extLst>
          </a:blip>
          <a:stretch>
            <a:fillRect/>
          </a:stretch>
        </p:blipFill>
        <p:spPr>
          <a:xfrm>
            <a:off x="7677175" y="729034"/>
            <a:ext cx="1333500" cy="571500"/>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771" y="1673706"/>
            <a:ext cx="759484" cy="949355"/>
          </a:xfrm>
          <a:prstGeom prst="rect">
            <a:avLst/>
          </a:prstGeom>
        </p:spPr>
      </p:pic>
      <p:pic>
        <p:nvPicPr>
          <p:cNvPr id="65" name="Picture 64"/>
          <p:cNvPicPr/>
          <p:nvPr/>
        </p:nvPicPr>
        <p:blipFill>
          <a:blip r:embed="rId5">
            <a:extLst>
              <a:ext uri="{28A0092B-C50C-407E-A947-70E740481C1C}">
                <a14:useLocalDpi xmlns:a14="http://schemas.microsoft.com/office/drawing/2010/main" val="0"/>
              </a:ext>
            </a:extLst>
          </a:blip>
          <a:stretch>
            <a:fillRect/>
          </a:stretch>
        </p:blipFill>
        <p:spPr>
          <a:xfrm>
            <a:off x="6141600" y="1824528"/>
            <a:ext cx="988060" cy="691515"/>
          </a:xfrm>
          <a:prstGeom prst="rect">
            <a:avLst/>
          </a:prstGeom>
        </p:spPr>
      </p:pic>
      <p:pic>
        <p:nvPicPr>
          <p:cNvPr id="55" name="Picture 54"/>
          <p:cNvPicPr/>
          <p:nvPr/>
        </p:nvPicPr>
        <p:blipFill>
          <a:blip r:embed="rId6">
            <a:extLst>
              <a:ext uri="{28A0092B-C50C-407E-A947-70E740481C1C}">
                <a14:useLocalDpi xmlns:a14="http://schemas.microsoft.com/office/drawing/2010/main" val="0"/>
              </a:ext>
            </a:extLst>
          </a:blip>
          <a:stretch>
            <a:fillRect/>
          </a:stretch>
        </p:blipFill>
        <p:spPr>
          <a:xfrm>
            <a:off x="4813712" y="323746"/>
            <a:ext cx="1600200" cy="388620"/>
          </a:xfrm>
          <a:prstGeom prst="rect">
            <a:avLst/>
          </a:prstGeom>
        </p:spPr>
      </p:pic>
      <p:pic>
        <p:nvPicPr>
          <p:cNvPr id="91" name="Picture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3529" y="5704679"/>
            <a:ext cx="1649619" cy="532540"/>
          </a:xfrm>
          <a:prstGeom prst="rect">
            <a:avLst/>
          </a:prstGeom>
        </p:spPr>
      </p:pic>
      <p:pic>
        <p:nvPicPr>
          <p:cNvPr id="44" name="Picture 43"/>
          <p:cNvPicPr/>
          <p:nvPr/>
        </p:nvPicPr>
        <p:blipFill>
          <a:blip r:embed="rId8" cstate="print">
            <a:extLst>
              <a:ext uri="{28A0092B-C50C-407E-A947-70E740481C1C}">
                <a14:useLocalDpi xmlns:a14="http://schemas.microsoft.com/office/drawing/2010/main" val="0"/>
              </a:ext>
            </a:extLst>
          </a:blip>
          <a:stretch>
            <a:fillRect/>
          </a:stretch>
        </p:blipFill>
        <p:spPr>
          <a:xfrm>
            <a:off x="3695115" y="99689"/>
            <a:ext cx="844687" cy="759846"/>
          </a:xfrm>
          <a:prstGeom prst="rect">
            <a:avLst/>
          </a:prstGeom>
        </p:spPr>
      </p:pic>
      <p:pic>
        <p:nvPicPr>
          <p:cNvPr id="45" name="Picture 44"/>
          <p:cNvPicPr/>
          <p:nvPr/>
        </p:nvPicPr>
        <p:blipFill>
          <a:blip r:embed="rId9" cstate="print">
            <a:extLst>
              <a:ext uri="{28A0092B-C50C-407E-A947-70E740481C1C}">
                <a14:useLocalDpi xmlns:a14="http://schemas.microsoft.com/office/drawing/2010/main" val="0"/>
              </a:ext>
            </a:extLst>
          </a:blip>
          <a:stretch>
            <a:fillRect/>
          </a:stretch>
        </p:blipFill>
        <p:spPr>
          <a:xfrm>
            <a:off x="4457569" y="193516"/>
            <a:ext cx="1576509" cy="286598"/>
          </a:xfrm>
          <a:prstGeom prst="rect">
            <a:avLst/>
          </a:prstGeom>
        </p:spPr>
      </p:pic>
      <p:pic>
        <p:nvPicPr>
          <p:cNvPr id="46" name="Picture 45"/>
          <p:cNvPicPr/>
          <p:nvPr/>
        </p:nvPicPr>
        <p:blipFill>
          <a:blip r:embed="rId10">
            <a:extLst>
              <a:ext uri="{28A0092B-C50C-407E-A947-70E740481C1C}">
                <a14:useLocalDpi xmlns:a14="http://schemas.microsoft.com/office/drawing/2010/main" val="0"/>
              </a:ext>
            </a:extLst>
          </a:blip>
          <a:stretch>
            <a:fillRect/>
          </a:stretch>
        </p:blipFill>
        <p:spPr>
          <a:xfrm>
            <a:off x="1789010" y="1484451"/>
            <a:ext cx="1026193" cy="458396"/>
          </a:xfrm>
          <a:prstGeom prst="rect">
            <a:avLst/>
          </a:prstGeom>
        </p:spPr>
      </p:pic>
      <p:pic>
        <p:nvPicPr>
          <p:cNvPr id="47" name="Picture 46"/>
          <p:cNvPicPr/>
          <p:nvPr/>
        </p:nvPicPr>
        <p:blipFill>
          <a:blip r:embed="rId11">
            <a:extLst>
              <a:ext uri="{28A0092B-C50C-407E-A947-70E740481C1C}">
                <a14:useLocalDpi xmlns:a14="http://schemas.microsoft.com/office/drawing/2010/main" val="0"/>
              </a:ext>
            </a:extLst>
          </a:blip>
          <a:stretch>
            <a:fillRect/>
          </a:stretch>
        </p:blipFill>
        <p:spPr>
          <a:xfrm>
            <a:off x="7379745" y="279867"/>
            <a:ext cx="803768" cy="465765"/>
          </a:xfrm>
          <a:prstGeom prst="rect">
            <a:avLst/>
          </a:prstGeom>
        </p:spPr>
      </p:pic>
      <p:pic>
        <p:nvPicPr>
          <p:cNvPr id="48" name="Picture 47"/>
          <p:cNvPicPr/>
          <p:nvPr/>
        </p:nvPicPr>
        <p:blipFill>
          <a:blip r:embed="rId12">
            <a:extLst>
              <a:ext uri="{28A0092B-C50C-407E-A947-70E740481C1C}">
                <a14:useLocalDpi xmlns:a14="http://schemas.microsoft.com/office/drawing/2010/main" val="0"/>
              </a:ext>
            </a:extLst>
          </a:blip>
          <a:stretch>
            <a:fillRect/>
          </a:stretch>
        </p:blipFill>
        <p:spPr>
          <a:xfrm>
            <a:off x="1692617" y="2098740"/>
            <a:ext cx="1333500" cy="628650"/>
          </a:xfrm>
          <a:prstGeom prst="rect">
            <a:avLst/>
          </a:prstGeom>
        </p:spPr>
      </p:pic>
      <p:pic>
        <p:nvPicPr>
          <p:cNvPr id="49" name="Picture 48"/>
          <p:cNvPicPr/>
          <p:nvPr/>
        </p:nvPicPr>
        <p:blipFill>
          <a:blip r:embed="rId13">
            <a:extLst>
              <a:ext uri="{28A0092B-C50C-407E-A947-70E740481C1C}">
                <a14:useLocalDpi xmlns:a14="http://schemas.microsoft.com/office/drawing/2010/main" val="0"/>
              </a:ext>
            </a:extLst>
          </a:blip>
          <a:stretch>
            <a:fillRect/>
          </a:stretch>
        </p:blipFill>
        <p:spPr>
          <a:xfrm>
            <a:off x="2736589" y="138915"/>
            <a:ext cx="778269" cy="637523"/>
          </a:xfrm>
          <a:prstGeom prst="rect">
            <a:avLst/>
          </a:prstGeom>
        </p:spPr>
      </p:pic>
      <p:pic>
        <p:nvPicPr>
          <p:cNvPr id="50" name="Picture 49"/>
          <p:cNvPicPr/>
          <p:nvPr/>
        </p:nvPicPr>
        <p:blipFill>
          <a:blip r:embed="rId14">
            <a:extLst>
              <a:ext uri="{28A0092B-C50C-407E-A947-70E740481C1C}">
                <a14:useLocalDpi xmlns:a14="http://schemas.microsoft.com/office/drawing/2010/main" val="0"/>
              </a:ext>
            </a:extLst>
          </a:blip>
          <a:stretch>
            <a:fillRect/>
          </a:stretch>
        </p:blipFill>
        <p:spPr>
          <a:xfrm>
            <a:off x="8465068" y="104685"/>
            <a:ext cx="1102300" cy="760699"/>
          </a:xfrm>
          <a:prstGeom prst="rect">
            <a:avLst/>
          </a:prstGeom>
        </p:spPr>
      </p:pic>
      <p:pic>
        <p:nvPicPr>
          <p:cNvPr id="51" name="Picture 50"/>
          <p:cNvPicPr/>
          <p:nvPr/>
        </p:nvPicPr>
        <p:blipFill>
          <a:blip r:embed="rId15">
            <a:extLst>
              <a:ext uri="{28A0092B-C50C-407E-A947-70E740481C1C}">
                <a14:useLocalDpi xmlns:a14="http://schemas.microsoft.com/office/drawing/2010/main" val="0"/>
              </a:ext>
            </a:extLst>
          </a:blip>
          <a:stretch>
            <a:fillRect/>
          </a:stretch>
        </p:blipFill>
        <p:spPr>
          <a:xfrm>
            <a:off x="6489514" y="99690"/>
            <a:ext cx="761545" cy="671757"/>
          </a:xfrm>
          <a:prstGeom prst="rect">
            <a:avLst/>
          </a:prstGeom>
        </p:spPr>
      </p:pic>
      <p:pic>
        <p:nvPicPr>
          <p:cNvPr id="52" name="Picture 51"/>
          <p:cNvPicPr/>
          <p:nvPr/>
        </p:nvPicPr>
        <p:blipFill>
          <a:blip r:embed="rId16">
            <a:extLst>
              <a:ext uri="{28A0092B-C50C-407E-A947-70E740481C1C}">
                <a14:useLocalDpi xmlns:a14="http://schemas.microsoft.com/office/drawing/2010/main" val="0"/>
              </a:ext>
            </a:extLst>
          </a:blip>
          <a:stretch>
            <a:fillRect/>
          </a:stretch>
        </p:blipFill>
        <p:spPr>
          <a:xfrm>
            <a:off x="3259476" y="1024195"/>
            <a:ext cx="1526129" cy="425897"/>
          </a:xfrm>
          <a:prstGeom prst="rect">
            <a:avLst/>
          </a:prstGeom>
        </p:spPr>
      </p:pic>
      <p:pic>
        <p:nvPicPr>
          <p:cNvPr id="53" name="Picture 52"/>
          <p:cNvPicPr/>
          <p:nvPr/>
        </p:nvPicPr>
        <p:blipFill>
          <a:blip r:embed="rId17">
            <a:extLst>
              <a:ext uri="{28A0092B-C50C-407E-A947-70E740481C1C}">
                <a14:useLocalDpi xmlns:a14="http://schemas.microsoft.com/office/drawing/2010/main" val="0"/>
              </a:ext>
            </a:extLst>
          </a:blip>
          <a:stretch>
            <a:fillRect/>
          </a:stretch>
        </p:blipFill>
        <p:spPr>
          <a:xfrm>
            <a:off x="1672738" y="884243"/>
            <a:ext cx="1509413" cy="409451"/>
          </a:xfrm>
          <a:prstGeom prst="rect">
            <a:avLst/>
          </a:prstGeom>
        </p:spPr>
      </p:pic>
      <p:pic>
        <p:nvPicPr>
          <p:cNvPr id="54" name="Picture 53"/>
          <p:cNvPicPr/>
          <p:nvPr/>
        </p:nvPicPr>
        <p:blipFill>
          <a:blip r:embed="rId18" cstate="print">
            <a:extLst>
              <a:ext uri="{28A0092B-C50C-407E-A947-70E740481C1C}">
                <a14:useLocalDpi xmlns:a14="http://schemas.microsoft.com/office/drawing/2010/main" val="0"/>
              </a:ext>
            </a:extLst>
          </a:blip>
          <a:stretch>
            <a:fillRect/>
          </a:stretch>
        </p:blipFill>
        <p:spPr>
          <a:xfrm>
            <a:off x="9552325" y="166057"/>
            <a:ext cx="1000760" cy="880110"/>
          </a:xfrm>
          <a:prstGeom prst="rect">
            <a:avLst/>
          </a:prstGeom>
        </p:spPr>
      </p:pic>
      <p:pic>
        <p:nvPicPr>
          <p:cNvPr id="56" name="Picture 55"/>
          <p:cNvPicPr/>
          <p:nvPr/>
        </p:nvPicPr>
        <p:blipFill>
          <a:blip r:embed="rId19">
            <a:extLst>
              <a:ext uri="{28A0092B-C50C-407E-A947-70E740481C1C}">
                <a14:useLocalDpi xmlns:a14="http://schemas.microsoft.com/office/drawing/2010/main" val="0"/>
              </a:ext>
            </a:extLst>
          </a:blip>
          <a:stretch>
            <a:fillRect/>
          </a:stretch>
        </p:blipFill>
        <p:spPr>
          <a:xfrm>
            <a:off x="5239943" y="1259113"/>
            <a:ext cx="1231270" cy="228912"/>
          </a:xfrm>
          <a:prstGeom prst="rect">
            <a:avLst/>
          </a:prstGeom>
        </p:spPr>
      </p:pic>
      <p:pic>
        <p:nvPicPr>
          <p:cNvPr id="57" name="Picture 56"/>
          <p:cNvPicPr/>
          <p:nvPr/>
        </p:nvPicPr>
        <p:blipFill>
          <a:blip r:embed="rId20">
            <a:extLst>
              <a:ext uri="{28A0092B-C50C-407E-A947-70E740481C1C}">
                <a14:useLocalDpi xmlns:a14="http://schemas.microsoft.com/office/drawing/2010/main" val="0"/>
              </a:ext>
            </a:extLst>
          </a:blip>
          <a:stretch>
            <a:fillRect/>
          </a:stretch>
        </p:blipFill>
        <p:spPr>
          <a:xfrm>
            <a:off x="7266866" y="3045979"/>
            <a:ext cx="1357998" cy="367030"/>
          </a:xfrm>
          <a:prstGeom prst="rect">
            <a:avLst/>
          </a:prstGeom>
        </p:spPr>
      </p:pic>
      <p:pic>
        <p:nvPicPr>
          <p:cNvPr id="60" name="Picture 59"/>
          <p:cNvPicPr/>
          <p:nvPr/>
        </p:nvPicPr>
        <p:blipFill>
          <a:blip r:embed="rId21">
            <a:extLst>
              <a:ext uri="{28A0092B-C50C-407E-A947-70E740481C1C}">
                <a14:useLocalDpi xmlns:a14="http://schemas.microsoft.com/office/drawing/2010/main" val="0"/>
              </a:ext>
            </a:extLst>
          </a:blip>
          <a:stretch>
            <a:fillRect/>
          </a:stretch>
        </p:blipFill>
        <p:spPr>
          <a:xfrm>
            <a:off x="4936261" y="833160"/>
            <a:ext cx="1806575" cy="347980"/>
          </a:xfrm>
          <a:prstGeom prst="rect">
            <a:avLst/>
          </a:prstGeom>
        </p:spPr>
      </p:pic>
      <p:pic>
        <p:nvPicPr>
          <p:cNvPr id="61" name="Picture 60"/>
          <p:cNvPicPr/>
          <p:nvPr/>
        </p:nvPicPr>
        <p:blipFill>
          <a:blip r:embed="rId22">
            <a:extLst>
              <a:ext uri="{28A0092B-C50C-407E-A947-70E740481C1C}">
                <a14:useLocalDpi xmlns:a14="http://schemas.microsoft.com/office/drawing/2010/main" val="0"/>
              </a:ext>
            </a:extLst>
          </a:blip>
          <a:stretch>
            <a:fillRect/>
          </a:stretch>
        </p:blipFill>
        <p:spPr>
          <a:xfrm>
            <a:off x="5252357" y="1525028"/>
            <a:ext cx="1097280" cy="666115"/>
          </a:xfrm>
          <a:prstGeom prst="rect">
            <a:avLst/>
          </a:prstGeom>
        </p:spPr>
      </p:pic>
      <p:pic>
        <p:nvPicPr>
          <p:cNvPr id="62" name="Picture 61"/>
          <p:cNvPicPr/>
          <p:nvPr/>
        </p:nvPicPr>
        <p:blipFill>
          <a:blip r:embed="rId23" cstate="print">
            <a:extLst>
              <a:ext uri="{28A0092B-C50C-407E-A947-70E740481C1C}">
                <a14:useLocalDpi xmlns:a14="http://schemas.microsoft.com/office/drawing/2010/main" val="0"/>
              </a:ext>
            </a:extLst>
          </a:blip>
          <a:stretch>
            <a:fillRect/>
          </a:stretch>
        </p:blipFill>
        <p:spPr>
          <a:xfrm>
            <a:off x="6662662" y="803623"/>
            <a:ext cx="917575" cy="917575"/>
          </a:xfrm>
          <a:prstGeom prst="rect">
            <a:avLst/>
          </a:prstGeom>
        </p:spPr>
      </p:pic>
      <p:pic>
        <p:nvPicPr>
          <p:cNvPr id="63" name="Picture 62"/>
          <p:cNvPicPr/>
          <p:nvPr/>
        </p:nvPicPr>
        <p:blipFill>
          <a:blip r:embed="rId24" cstate="print">
            <a:extLst>
              <a:ext uri="{28A0092B-C50C-407E-A947-70E740481C1C}">
                <a14:useLocalDpi xmlns:a14="http://schemas.microsoft.com/office/drawing/2010/main" val="0"/>
              </a:ext>
            </a:extLst>
          </a:blip>
          <a:stretch>
            <a:fillRect/>
          </a:stretch>
        </p:blipFill>
        <p:spPr>
          <a:xfrm>
            <a:off x="7353051" y="2555158"/>
            <a:ext cx="1774825" cy="369570"/>
          </a:xfrm>
          <a:prstGeom prst="rect">
            <a:avLst/>
          </a:prstGeom>
        </p:spPr>
      </p:pic>
      <p:pic>
        <p:nvPicPr>
          <p:cNvPr id="64" name="Picture 63"/>
          <p:cNvPicPr/>
          <p:nvPr/>
        </p:nvPicPr>
        <p:blipFill>
          <a:blip r:embed="rId25" cstate="print">
            <a:extLst>
              <a:ext uri="{28A0092B-C50C-407E-A947-70E740481C1C}">
                <a14:useLocalDpi xmlns:a14="http://schemas.microsoft.com/office/drawing/2010/main" val="0"/>
              </a:ext>
            </a:extLst>
          </a:blip>
          <a:stretch>
            <a:fillRect/>
          </a:stretch>
        </p:blipFill>
        <p:spPr>
          <a:xfrm>
            <a:off x="8966781" y="989673"/>
            <a:ext cx="1545948" cy="908160"/>
          </a:xfrm>
          <a:prstGeom prst="rect">
            <a:avLst/>
          </a:prstGeom>
        </p:spPr>
      </p:pic>
      <p:pic>
        <p:nvPicPr>
          <p:cNvPr id="66" name="Picture 65"/>
          <p:cNvPicPr/>
          <p:nvPr/>
        </p:nvPicPr>
        <p:blipFill>
          <a:blip r:embed="rId26">
            <a:extLst>
              <a:ext uri="{28A0092B-C50C-407E-A947-70E740481C1C}">
                <a14:useLocalDpi xmlns:a14="http://schemas.microsoft.com/office/drawing/2010/main" val="0"/>
              </a:ext>
            </a:extLst>
          </a:blip>
          <a:stretch>
            <a:fillRect/>
          </a:stretch>
        </p:blipFill>
        <p:spPr>
          <a:xfrm>
            <a:off x="3204875" y="2304930"/>
            <a:ext cx="1127125" cy="398145"/>
          </a:xfrm>
          <a:prstGeom prst="rect">
            <a:avLst/>
          </a:prstGeom>
        </p:spPr>
      </p:pic>
      <p:pic>
        <p:nvPicPr>
          <p:cNvPr id="67" name="Picture 66"/>
          <p:cNvPicPr/>
          <p:nvPr/>
        </p:nvPicPr>
        <p:blipFill>
          <a:blip r:embed="rId27">
            <a:extLst>
              <a:ext uri="{28A0092B-C50C-407E-A947-70E740481C1C}">
                <a14:useLocalDpi xmlns:a14="http://schemas.microsoft.com/office/drawing/2010/main" val="0"/>
              </a:ext>
            </a:extLst>
          </a:blip>
          <a:stretch>
            <a:fillRect/>
          </a:stretch>
        </p:blipFill>
        <p:spPr>
          <a:xfrm>
            <a:off x="4441064" y="1986687"/>
            <a:ext cx="1136015" cy="567690"/>
          </a:xfrm>
          <a:prstGeom prst="rect">
            <a:avLst/>
          </a:prstGeom>
        </p:spPr>
      </p:pic>
      <p:sp>
        <p:nvSpPr>
          <p:cNvPr id="68" name="Rectangle 67"/>
          <p:cNvSpPr/>
          <p:nvPr/>
        </p:nvSpPr>
        <p:spPr>
          <a:xfrm>
            <a:off x="1600296" y="3817813"/>
            <a:ext cx="2191385" cy="307777"/>
          </a:xfrm>
          <a:prstGeom prst="rect">
            <a:avLst/>
          </a:prstGeom>
        </p:spPr>
        <p:txBody>
          <a:bodyPr wrap="square">
            <a:spAutoFit/>
          </a:bodyPr>
          <a:lstStyle/>
          <a:p>
            <a:pPr>
              <a:spcBef>
                <a:spcPts val="0"/>
              </a:spcBef>
              <a:spcAft>
                <a:spcPts val="0"/>
              </a:spcAft>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Griesser Group</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endParaRPr>
          </a:p>
        </p:txBody>
      </p:sp>
      <p:pic>
        <p:nvPicPr>
          <p:cNvPr id="69" name="Picture 68"/>
          <p:cNvPicPr/>
          <p:nvPr/>
        </p:nvPicPr>
        <p:blipFill>
          <a:blip r:embed="rId28">
            <a:extLst>
              <a:ext uri="{28A0092B-C50C-407E-A947-70E740481C1C}">
                <a14:useLocalDpi xmlns:a14="http://schemas.microsoft.com/office/drawing/2010/main" val="0"/>
              </a:ext>
            </a:extLst>
          </a:blip>
          <a:stretch>
            <a:fillRect/>
          </a:stretch>
        </p:blipFill>
        <p:spPr>
          <a:xfrm>
            <a:off x="2940517" y="1214055"/>
            <a:ext cx="2214880" cy="1018612"/>
          </a:xfrm>
          <a:prstGeom prst="rect">
            <a:avLst/>
          </a:prstGeom>
        </p:spPr>
      </p:pic>
      <p:pic>
        <p:nvPicPr>
          <p:cNvPr id="71" name="Picture 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728544" y="3061327"/>
            <a:ext cx="1871779" cy="374356"/>
          </a:xfrm>
          <a:prstGeom prst="rect">
            <a:avLst/>
          </a:prstGeom>
        </p:spPr>
      </p:pic>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203270" y="2898898"/>
            <a:ext cx="1089044" cy="264482"/>
          </a:xfrm>
          <a:prstGeom prst="rect">
            <a:avLst/>
          </a:prstGeom>
        </p:spPr>
      </p:pic>
      <p:sp>
        <p:nvSpPr>
          <p:cNvPr id="4" name="Rectangle 3"/>
          <p:cNvSpPr>
            <a:spLocks noChangeArrowheads="1"/>
          </p:cNvSpPr>
          <p:nvPr/>
        </p:nvSpPr>
        <p:spPr bwMode="auto">
          <a:xfrm>
            <a:off x="7377468" y="2355130"/>
            <a:ext cx="15320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hangingPunct="0"/>
            <a:r>
              <a:rPr lang="en-US" altLang="en-US" sz="1200" b="1" dirty="0">
                <a:solidFill>
                  <a:srgbClr val="187523"/>
                </a:solidFill>
                <a:latin typeface="MuseoSans300"/>
              </a:rPr>
              <a:t>Atlantic Biomarkers</a:t>
            </a:r>
          </a:p>
        </p:txBody>
      </p:sp>
      <p:pic>
        <p:nvPicPr>
          <p:cNvPr id="6" name="Picture 5"/>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986234" y="3979179"/>
            <a:ext cx="1505008" cy="552450"/>
          </a:xfrm>
          <a:prstGeom prst="rect">
            <a:avLst/>
          </a:prstGeom>
        </p:spPr>
      </p:pic>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22667" y="5293704"/>
            <a:ext cx="1333500" cy="447675"/>
          </a:xfrm>
          <a:prstGeom prst="rect">
            <a:avLst/>
          </a:prstGeom>
        </p:spPr>
      </p:pic>
      <p:pic>
        <p:nvPicPr>
          <p:cNvPr id="11" name="Picture 10"/>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490802" y="2981604"/>
            <a:ext cx="1364777" cy="458175"/>
          </a:xfrm>
          <a:prstGeom prst="rect">
            <a:avLst/>
          </a:prstGeom>
        </p:spPr>
      </p:pic>
      <p:pic>
        <p:nvPicPr>
          <p:cNvPr id="74" name="Picture 7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687615" y="2221407"/>
            <a:ext cx="2403356" cy="680951"/>
          </a:xfrm>
          <a:prstGeom prst="rect">
            <a:avLst/>
          </a:prstGeom>
        </p:spPr>
      </p:pic>
      <p:pic>
        <p:nvPicPr>
          <p:cNvPr id="75" name="Picture 7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758026" y="3339372"/>
            <a:ext cx="2493010" cy="400196"/>
          </a:xfrm>
          <a:prstGeom prst="rect">
            <a:avLst/>
          </a:prstGeom>
        </p:spPr>
      </p:pic>
      <p:pic>
        <p:nvPicPr>
          <p:cNvPr id="76" name="Picture 7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803236" y="4166077"/>
            <a:ext cx="949373" cy="696624"/>
          </a:xfrm>
          <a:prstGeom prst="rect">
            <a:avLst/>
          </a:prstGeom>
        </p:spPr>
      </p:pic>
      <p:pic>
        <p:nvPicPr>
          <p:cNvPr id="78" name="Picture 7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578965" y="3964738"/>
            <a:ext cx="2152060" cy="403512"/>
          </a:xfrm>
          <a:prstGeom prst="rect">
            <a:avLst/>
          </a:prstGeom>
        </p:spPr>
      </p:pic>
      <p:pic>
        <p:nvPicPr>
          <p:cNvPr id="80" name="Picture 79"/>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728716" y="2883284"/>
            <a:ext cx="1222576" cy="409563"/>
          </a:xfrm>
          <a:prstGeom prst="rect">
            <a:avLst/>
          </a:prstGeom>
        </p:spPr>
      </p:pic>
      <p:pic>
        <p:nvPicPr>
          <p:cNvPr id="81" name="Picture 80"/>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006662" y="4461039"/>
            <a:ext cx="1604699" cy="343864"/>
          </a:xfrm>
          <a:prstGeom prst="rect">
            <a:avLst/>
          </a:prstGeom>
        </p:spPr>
      </p:pic>
      <p:pic>
        <p:nvPicPr>
          <p:cNvPr id="83" name="Picture 82"/>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410441" y="3549487"/>
            <a:ext cx="1145187" cy="351736"/>
          </a:xfrm>
          <a:prstGeom prst="rect">
            <a:avLst/>
          </a:prstGeom>
        </p:spPr>
      </p:pic>
      <p:pic>
        <p:nvPicPr>
          <p:cNvPr id="88" name="Picture 8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712479" y="5931392"/>
            <a:ext cx="1228038" cy="399280"/>
          </a:xfrm>
          <a:prstGeom prst="rect">
            <a:avLst/>
          </a:prstGeom>
        </p:spPr>
      </p:pic>
      <p:pic>
        <p:nvPicPr>
          <p:cNvPr id="90" name="Picture 8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826538" y="5398342"/>
            <a:ext cx="1041068" cy="659343"/>
          </a:xfrm>
          <a:prstGeom prst="rect">
            <a:avLst/>
          </a:prstGeom>
        </p:spPr>
      </p:pic>
      <p:pic>
        <p:nvPicPr>
          <p:cNvPr id="1035" name="Picture 11" descr="http://d3prgkrphb3vc9.cloudfront.net/images/phpThumb.php?src=/uploads/assets/images/logo/ixico-logo.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642158" y="5236855"/>
            <a:ext cx="1703253" cy="561372"/>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p:cNvSpPr/>
          <p:nvPr/>
        </p:nvSpPr>
        <p:spPr>
          <a:xfrm>
            <a:off x="1973243" y="4903919"/>
            <a:ext cx="2691784" cy="307777"/>
          </a:xfrm>
          <a:prstGeom prst="rect">
            <a:avLst/>
          </a:prstGeom>
        </p:spPr>
        <p:txBody>
          <a:bodyPr wrap="square">
            <a:spAutoFit/>
          </a:bodyPr>
          <a:lstStyle/>
          <a:p>
            <a:r>
              <a:rPr lang="en-US" sz="1400" b="1" dirty="0">
                <a:solidFill>
                  <a:srgbClr val="000000"/>
                </a:solidFill>
              </a:rPr>
              <a:t>Joyce Hernandez Consulting</a:t>
            </a:r>
          </a:p>
        </p:txBody>
      </p:sp>
      <p:pic>
        <p:nvPicPr>
          <p:cNvPr id="93" name="Picture 92"/>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655743" y="4034231"/>
            <a:ext cx="1472133" cy="482250"/>
          </a:xfrm>
          <a:prstGeom prst="rect">
            <a:avLst/>
          </a:prstGeom>
        </p:spPr>
      </p:pic>
      <p:pic>
        <p:nvPicPr>
          <p:cNvPr id="94" name="Picture 93"/>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977074" y="5797890"/>
            <a:ext cx="1153245" cy="426823"/>
          </a:xfrm>
          <a:prstGeom prst="rect">
            <a:avLst/>
          </a:prstGeom>
        </p:spPr>
      </p:pic>
      <p:pic>
        <p:nvPicPr>
          <p:cNvPr id="1024" name="Picture 102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4457569" y="3511789"/>
            <a:ext cx="1225063" cy="428772"/>
          </a:xfrm>
          <a:prstGeom prst="rect">
            <a:avLst/>
          </a:prstGeom>
        </p:spPr>
      </p:pic>
      <p:pic>
        <p:nvPicPr>
          <p:cNvPr id="1025" name="Picture 102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491243" y="6308983"/>
            <a:ext cx="1555887" cy="393973"/>
          </a:xfrm>
          <a:prstGeom prst="rect">
            <a:avLst/>
          </a:prstGeom>
        </p:spPr>
      </p:pic>
      <p:pic>
        <p:nvPicPr>
          <p:cNvPr id="1027" name="Picture 1026"/>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740155" y="4471241"/>
            <a:ext cx="1333500" cy="304800"/>
          </a:xfrm>
          <a:prstGeom prst="rect">
            <a:avLst/>
          </a:prstGeom>
        </p:spPr>
      </p:pic>
      <p:pic>
        <p:nvPicPr>
          <p:cNvPr id="1028" name="Picture 1027"/>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707301" y="3629661"/>
            <a:ext cx="1488239" cy="414581"/>
          </a:xfrm>
          <a:prstGeom prst="rect">
            <a:avLst/>
          </a:prstGeom>
        </p:spPr>
      </p:pic>
      <p:pic>
        <p:nvPicPr>
          <p:cNvPr id="1029" name="Picture 1028"/>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238274" y="6297201"/>
            <a:ext cx="1467668" cy="503200"/>
          </a:xfrm>
          <a:prstGeom prst="rect">
            <a:avLst/>
          </a:prstGeom>
        </p:spPr>
      </p:pic>
      <p:pic>
        <p:nvPicPr>
          <p:cNvPr id="1031" name="Picture 1030"/>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9319420" y="5639217"/>
            <a:ext cx="1142762" cy="421792"/>
          </a:xfrm>
          <a:prstGeom prst="rect">
            <a:avLst/>
          </a:prstGeom>
        </p:spPr>
      </p:pic>
      <p:pic>
        <p:nvPicPr>
          <p:cNvPr id="1032" name="Picture 1031"/>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9317328" y="4895674"/>
            <a:ext cx="1211414" cy="632042"/>
          </a:xfrm>
          <a:prstGeom prst="rect">
            <a:avLst/>
          </a:prstGeom>
        </p:spPr>
      </p:pic>
      <p:pic>
        <p:nvPicPr>
          <p:cNvPr id="1033" name="Picture 1032"/>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6196254" y="5222072"/>
            <a:ext cx="1383982" cy="524696"/>
          </a:xfrm>
          <a:prstGeom prst="rect">
            <a:avLst/>
          </a:prstGeom>
        </p:spPr>
      </p:pic>
      <p:pic>
        <p:nvPicPr>
          <p:cNvPr id="1036" name="Picture 1035"/>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6145866" y="6330673"/>
            <a:ext cx="1278667" cy="436259"/>
          </a:xfrm>
          <a:prstGeom prst="rect">
            <a:avLst/>
          </a:prstGeom>
        </p:spPr>
      </p:pic>
      <p:pic>
        <p:nvPicPr>
          <p:cNvPr id="1037" name="Picture 1036"/>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283721" y="4087881"/>
            <a:ext cx="1323693" cy="761311"/>
          </a:xfrm>
          <a:prstGeom prst="rect">
            <a:avLst/>
          </a:prstGeom>
        </p:spPr>
      </p:pic>
      <p:pic>
        <p:nvPicPr>
          <p:cNvPr id="1038" name="Picture 1037"/>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693586" y="6430679"/>
            <a:ext cx="1301995" cy="336253"/>
          </a:xfrm>
          <a:prstGeom prst="rect">
            <a:avLst/>
          </a:prstGeom>
        </p:spPr>
      </p:pic>
      <p:pic>
        <p:nvPicPr>
          <p:cNvPr id="1039" name="Picture 1038"/>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733059" y="138915"/>
            <a:ext cx="902620" cy="676965"/>
          </a:xfrm>
          <a:prstGeom prst="rect">
            <a:avLst/>
          </a:prstGeom>
        </p:spPr>
      </p:pic>
      <p:pic>
        <p:nvPicPr>
          <p:cNvPr id="1040" name="Picture 1039"/>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3195040" y="1890462"/>
            <a:ext cx="1603454" cy="251046"/>
          </a:xfrm>
          <a:prstGeom prst="rect">
            <a:avLst/>
          </a:prstGeom>
        </p:spPr>
      </p:pic>
      <p:pic>
        <p:nvPicPr>
          <p:cNvPr id="1041" name="Picture 1040"/>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8958978" y="2201635"/>
            <a:ext cx="1470424" cy="699313"/>
          </a:xfrm>
          <a:prstGeom prst="rect">
            <a:avLst/>
          </a:prstGeom>
        </p:spPr>
      </p:pic>
      <p:pic>
        <p:nvPicPr>
          <p:cNvPr id="1042" name="Picture 1041"/>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4928928" y="4910322"/>
            <a:ext cx="443885" cy="443885"/>
          </a:xfrm>
          <a:prstGeom prst="rect">
            <a:avLst/>
          </a:prstGeom>
        </p:spPr>
      </p:pic>
      <p:sp>
        <p:nvSpPr>
          <p:cNvPr id="1043" name="TextBox 1042"/>
          <p:cNvSpPr txBox="1"/>
          <p:nvPr/>
        </p:nvSpPr>
        <p:spPr>
          <a:xfrm>
            <a:off x="5391987" y="4993096"/>
            <a:ext cx="2008465" cy="261610"/>
          </a:xfrm>
          <a:prstGeom prst="rect">
            <a:avLst/>
          </a:prstGeom>
          <a:noFill/>
        </p:spPr>
        <p:txBody>
          <a:bodyPr wrap="square" rtlCol="0">
            <a:spAutoFit/>
          </a:bodyPr>
          <a:lstStyle/>
          <a:p>
            <a:r>
              <a:rPr lang="en-US" sz="1100" dirty="0">
                <a:solidFill>
                  <a:srgbClr val="000000"/>
                </a:solidFill>
              </a:rPr>
              <a:t>Gene Pharmaceuticals, LLC</a:t>
            </a:r>
            <a:endParaRPr lang="en-US" sz="1100" dirty="0">
              <a:solidFill>
                <a:srgbClr val="000000"/>
              </a:solidFill>
            </a:endParaRPr>
          </a:p>
        </p:txBody>
      </p:sp>
      <p:pic>
        <p:nvPicPr>
          <p:cNvPr id="1044" name="Picture 1043"/>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7304086" y="5824858"/>
            <a:ext cx="1779843" cy="369928"/>
          </a:xfrm>
          <a:prstGeom prst="rect">
            <a:avLst/>
          </a:prstGeom>
        </p:spPr>
      </p:pic>
      <p:pic>
        <p:nvPicPr>
          <p:cNvPr id="1045" name="Picture 1044"/>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9137834" y="6317743"/>
            <a:ext cx="1446521" cy="410469"/>
          </a:xfrm>
          <a:prstGeom prst="rect">
            <a:avLst/>
          </a:prstGeom>
        </p:spPr>
      </p:pic>
      <p:pic>
        <p:nvPicPr>
          <p:cNvPr id="1046" name="Picture 1045"/>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7570305" y="5316104"/>
            <a:ext cx="1397761" cy="384384"/>
          </a:xfrm>
          <a:prstGeom prst="rect">
            <a:avLst/>
          </a:prstGeom>
        </p:spPr>
      </p:pic>
      <p:pic>
        <p:nvPicPr>
          <p:cNvPr id="1047" name="Picture 1046"/>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7846683" y="4672497"/>
            <a:ext cx="1367990" cy="562689"/>
          </a:xfrm>
          <a:prstGeom prst="rect">
            <a:avLst/>
          </a:prstGeom>
        </p:spPr>
      </p:pic>
      <p:pic>
        <p:nvPicPr>
          <p:cNvPr id="2" name="Picture 1"/>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9669278" y="3580019"/>
            <a:ext cx="915077" cy="453560"/>
          </a:xfrm>
          <a:prstGeom prst="rect">
            <a:avLst/>
          </a:prstGeom>
        </p:spPr>
      </p:pic>
      <p:pic>
        <p:nvPicPr>
          <p:cNvPr id="5" name="Picture 4"/>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5977073" y="2926534"/>
            <a:ext cx="1186114" cy="574524"/>
          </a:xfrm>
          <a:prstGeom prst="rect">
            <a:avLst/>
          </a:prstGeom>
        </p:spPr>
      </p:pic>
      <p:pic>
        <p:nvPicPr>
          <p:cNvPr id="8" name="Picture 7"/>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4836935" y="6107729"/>
            <a:ext cx="1061777" cy="659202"/>
          </a:xfrm>
          <a:prstGeom prst="rect">
            <a:avLst/>
          </a:prstGeom>
        </p:spPr>
      </p:pic>
      <p:pic>
        <p:nvPicPr>
          <p:cNvPr id="9" name="Picture 8"/>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6234036" y="4550269"/>
            <a:ext cx="1381909" cy="398693"/>
          </a:xfrm>
          <a:prstGeom prst="rect">
            <a:avLst/>
          </a:prstGeom>
        </p:spPr>
      </p:pic>
      <p:pic>
        <p:nvPicPr>
          <p:cNvPr id="10" name="Picture 9"/>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8861978" y="3407575"/>
            <a:ext cx="705391" cy="705391"/>
          </a:xfrm>
          <a:prstGeom prst="rect">
            <a:avLst/>
          </a:prstGeom>
        </p:spPr>
      </p:pic>
      <p:pic>
        <p:nvPicPr>
          <p:cNvPr id="12" name="Picture 11"/>
          <p:cNvPicPr>
            <a:picLocks noChangeAspect="1"/>
          </p:cNvPicPr>
          <p:nvPr/>
        </p:nvPicPr>
        <p:blipFill>
          <a:blip r:embed="rId70"/>
          <a:stretch>
            <a:fillRect/>
          </a:stretch>
        </p:blipFill>
        <p:spPr>
          <a:xfrm>
            <a:off x="7260737" y="1702135"/>
            <a:ext cx="885099" cy="588694"/>
          </a:xfrm>
          <a:prstGeom prst="rect">
            <a:avLst/>
          </a:prstGeom>
        </p:spPr>
      </p:pic>
    </p:spTree>
    <p:extLst>
      <p:ext uri="{BB962C8B-B14F-4D97-AF65-F5344CB8AC3E}">
        <p14:creationId xmlns:p14="http://schemas.microsoft.com/office/powerpoint/2010/main" val="92135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25564"/>
            <a:ext cx="9144000"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3"/>
          <p:cNvSpPr>
            <a:spLocks noGrp="1" noChangeArrowheads="1"/>
          </p:cNvSpPr>
          <p:nvPr>
            <p:ph type="title"/>
          </p:nvPr>
        </p:nvSpPr>
        <p:spPr>
          <a:xfrm>
            <a:off x="3209925" y="3352800"/>
            <a:ext cx="6705600" cy="668338"/>
          </a:xfrm>
        </p:spPr>
        <p:txBody>
          <a:bodyPr/>
          <a:lstStyle/>
          <a:p>
            <a:pPr eaLnBrk="1" hangingPunct="1"/>
            <a:r>
              <a:rPr lang="en-US" dirty="0">
                <a:solidFill>
                  <a:srgbClr val="000066"/>
                </a:solidFill>
                <a:latin typeface="Arial" charset="0"/>
              </a:rPr>
              <a:t>Strength </a:t>
            </a:r>
            <a:r>
              <a:rPr lang="en-US" i="1" dirty="0">
                <a:solidFill>
                  <a:srgbClr val="000066"/>
                </a:solidFill>
                <a:latin typeface="Arial" charset="0"/>
              </a:rPr>
              <a:t>through collaboration.</a:t>
            </a:r>
            <a:endParaRPr lang="en-US" dirty="0">
              <a:solidFill>
                <a:srgbClr val="000066"/>
              </a:solidFill>
              <a:latin typeface="Verdana" charset="0"/>
            </a:endParaRPr>
          </a:p>
        </p:txBody>
      </p:sp>
      <p:sp>
        <p:nvSpPr>
          <p:cNvPr id="63491" name="Date Placeholder 1"/>
          <p:cNvSpPr txBox="1">
            <a:spLocks/>
          </p:cNvSpPr>
          <p:nvPr/>
        </p:nvSpPr>
        <p:spPr bwMode="auto">
          <a:xfrm>
            <a:off x="8534401" y="6469064"/>
            <a:ext cx="19478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6557BEC-C5E9-6C46-B194-884F9FC6A589}" type="slidenum">
              <a:rPr lang="en-US" sz="1000">
                <a:solidFill>
                  <a:schemeClr val="bg1"/>
                </a:solidFill>
              </a:rPr>
              <a:pPr algn="r" eaLnBrk="1" hangingPunct="1"/>
              <a:t>21</a:t>
            </a:fld>
            <a:endParaRPr lang="en-US" sz="1000">
              <a:solidFill>
                <a:schemeClr val="bg1"/>
              </a:solidFill>
            </a:endParaRPr>
          </a:p>
        </p:txBody>
      </p:sp>
    </p:spTree>
    <p:extLst>
      <p:ext uri="{BB962C8B-B14F-4D97-AF65-F5344CB8AC3E}">
        <p14:creationId xmlns:p14="http://schemas.microsoft.com/office/powerpoint/2010/main" val="124887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1000"/>
                                        <p:tgtEl>
                                          <p:spTgt spid="51204"/>
                                        </p:tgtEl>
                                      </p:cBhvr>
                                    </p:animEffect>
                                  </p:childTnLst>
                                </p:cTn>
                              </p:par>
                              <p:par>
                                <p:cTn id="8" presetID="22" presetClass="entr" presetSubtype="8" fill="hold" nodeType="withEffect">
                                  <p:stCondLst>
                                    <p:cond delay="0"/>
                                  </p:stCondLst>
                                  <p:childTnLst>
                                    <p:set>
                                      <p:cBhvr>
                                        <p:cTn id="9" dur="1" fill="hold">
                                          <p:stCondLst>
                                            <p:cond delay="0"/>
                                          </p:stCondLst>
                                        </p:cTn>
                                        <p:tgtEl>
                                          <p:spTgt spid="58371"/>
                                        </p:tgtEl>
                                        <p:attrNameLst>
                                          <p:attrName>style.visibility</p:attrName>
                                        </p:attrNameLst>
                                      </p:cBhvr>
                                      <p:to>
                                        <p:strVal val="visible"/>
                                      </p:to>
                                    </p:set>
                                    <p:animEffect transition="in" filter="wipe(left)">
                                      <p:cBhvr>
                                        <p:cTn id="10" dur="1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5"/>
          <p:cNvSpPr>
            <a:spLocks noGrp="1"/>
          </p:cNvSpPr>
          <p:nvPr>
            <p:ph type="body" idx="1"/>
          </p:nvPr>
        </p:nvSpPr>
        <p:spPr>
          <a:xfrm>
            <a:off x="1663328" y="523905"/>
            <a:ext cx="2111432" cy="2794000"/>
          </a:xfrm>
        </p:spPr>
        <p:txBody>
          <a:bodyPr/>
          <a:lstStyle/>
          <a:p>
            <a:pPr eaLnBrk="1" hangingPunct="1">
              <a:defRPr/>
            </a:pPr>
            <a:endParaRPr lang="en-US" sz="600" b="1" dirty="0">
              <a:ea typeface="ＭＳ Ｐゴシック" charset="0"/>
            </a:endParaRPr>
          </a:p>
          <a:p>
            <a:pPr eaLnBrk="1" hangingPunct="1">
              <a:defRPr/>
            </a:pPr>
            <a:r>
              <a:rPr lang="en-US" b="1" i="1" dirty="0" smtClean="0">
                <a:solidFill>
                  <a:srgbClr val="006666"/>
                </a:solidFill>
                <a:ea typeface="ＭＳ Ｐゴシック" charset="0"/>
              </a:rPr>
              <a:t>Collaborative, Consensus-based Development</a:t>
            </a:r>
          </a:p>
          <a:p>
            <a:pPr eaLnBrk="1" hangingPunct="1">
              <a:defRPr/>
            </a:pPr>
            <a:endParaRPr lang="en-US" b="1" i="1" dirty="0" smtClean="0">
              <a:solidFill>
                <a:srgbClr val="006666"/>
              </a:solidFill>
              <a:ea typeface="ＭＳ Ｐゴシック" charset="0"/>
            </a:endParaRPr>
          </a:p>
          <a:p>
            <a:pPr eaLnBrk="1" hangingPunct="1">
              <a:defRPr/>
            </a:pPr>
            <a:endParaRPr lang="en-US" sz="600" dirty="0">
              <a:solidFill>
                <a:schemeClr val="bg2"/>
              </a:solidFill>
              <a:ea typeface="ＭＳ Ｐゴシック" charset="0"/>
            </a:endParaRPr>
          </a:p>
          <a:p>
            <a:pPr eaLnBrk="1" hangingPunct="1">
              <a:defRPr/>
            </a:pPr>
            <a:r>
              <a:rPr lang="en-US" b="1" i="1" dirty="0" smtClean="0">
                <a:solidFill>
                  <a:srgbClr val="002060"/>
                </a:solidFill>
                <a:ea typeface="ＭＳ Ｐゴシック" charset="0"/>
              </a:rPr>
              <a:t>CDISC Standards </a:t>
            </a:r>
            <a:r>
              <a:rPr lang="en-US" b="1" i="1" dirty="0">
                <a:solidFill>
                  <a:srgbClr val="002060"/>
                </a:solidFill>
                <a:ea typeface="ＭＳ Ｐゴシック" charset="0"/>
              </a:rPr>
              <a:t>are F</a:t>
            </a:r>
            <a:r>
              <a:rPr lang="en-US" b="1" i="1" dirty="0" smtClean="0">
                <a:solidFill>
                  <a:srgbClr val="002060"/>
                </a:solidFill>
                <a:ea typeface="ＭＳ Ｐゴシック" charset="0"/>
              </a:rPr>
              <a:t>reely Available:</a:t>
            </a:r>
          </a:p>
          <a:p>
            <a:pPr eaLnBrk="1" hangingPunct="1">
              <a:defRPr/>
            </a:pPr>
            <a:r>
              <a:rPr lang="en-US" dirty="0" smtClean="0">
                <a:ea typeface="ＭＳ Ｐゴシック" charset="0"/>
                <a:hlinkClick r:id="rId3"/>
              </a:rPr>
              <a:t>www.cdisc.org</a:t>
            </a:r>
            <a:endParaRPr lang="en-US" dirty="0" smtClean="0">
              <a:ea typeface="ＭＳ Ｐゴシック" charset="0"/>
            </a:endParaRPr>
          </a:p>
          <a:p>
            <a:pPr eaLnBrk="1" hangingPunct="1">
              <a:defRPr/>
            </a:pPr>
            <a:endParaRPr lang="en-US" sz="600" dirty="0">
              <a:ea typeface="ＭＳ Ｐゴシック" charset="0"/>
            </a:endParaRPr>
          </a:p>
          <a:p>
            <a:pPr eaLnBrk="1" hangingPunct="1">
              <a:defRPr/>
            </a:pPr>
            <a:endParaRPr lang="en-US" dirty="0">
              <a:ea typeface="ＭＳ Ｐゴシック" charset="0"/>
            </a:endParaRPr>
          </a:p>
        </p:txBody>
      </p:sp>
      <p:sp>
        <p:nvSpPr>
          <p:cNvPr id="46084" name="Slide Number Placeholder 2"/>
          <p:cNvSpPr>
            <a:spLocks noGrp="1"/>
          </p:cNvSpPr>
          <p:nvPr>
            <p:ph type="sldNum" sz="quarter" idx="10"/>
          </p:nvPr>
        </p:nvSpPr>
        <p:spPr>
          <a:xfrm>
            <a:off x="8416925" y="6492876"/>
            <a:ext cx="2133600" cy="34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400">
                <a:solidFill>
                  <a:srgbClr val="606060"/>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Font typeface="Wingdings" panose="05000000000000000000" pitchFamily="2" charset="2"/>
              <a:buChar char="§"/>
              <a:defRPr sz="2000">
                <a:solidFill>
                  <a:srgbClr val="606060"/>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Char char="•"/>
              <a:defRPr sz="2400">
                <a:solidFill>
                  <a:srgbClr val="606060"/>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Char char="–"/>
              <a:defRPr sz="2000">
                <a:solidFill>
                  <a:srgbClr val="606060"/>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60606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60606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60606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60606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606060"/>
                </a:solidFill>
                <a:latin typeface="Arial" panose="020B0604020202020204" pitchFamily="34" charset="0"/>
                <a:ea typeface="MS PGothic" panose="020B0600070205080204" pitchFamily="34" charset="-128"/>
              </a:defRPr>
            </a:lvl9pPr>
          </a:lstStyle>
          <a:p>
            <a:pPr>
              <a:spcBef>
                <a:spcPct val="0"/>
              </a:spcBef>
              <a:buClrTx/>
              <a:buFontTx/>
              <a:buNone/>
            </a:pPr>
            <a:fld id="{3888F613-87DA-4933-97CA-CB54BE9C944E}" type="slidenum">
              <a:rPr lang="en-US" altLang="en-US" sz="1000">
                <a:solidFill>
                  <a:schemeClr val="bg1"/>
                </a:solidFill>
              </a:rPr>
              <a:pPr>
                <a:spcBef>
                  <a:spcPct val="0"/>
                </a:spcBef>
                <a:buClrTx/>
                <a:buFontTx/>
                <a:buNone/>
              </a:pPr>
              <a:t>22</a:t>
            </a:fld>
            <a:endParaRPr lang="en-US" altLang="en-US" sz="1000">
              <a:solidFill>
                <a:schemeClr val="bg1"/>
              </a:solidFill>
            </a:endParaRPr>
          </a:p>
        </p:txBody>
      </p:sp>
      <p:pic>
        <p:nvPicPr>
          <p:cNvPr id="2" name="Picture 1"/>
          <p:cNvPicPr>
            <a:picLocks noChangeAspect="1"/>
          </p:cNvPicPr>
          <p:nvPr/>
        </p:nvPicPr>
        <p:blipFill>
          <a:blip r:embed="rId4"/>
          <a:stretch>
            <a:fillRect/>
          </a:stretch>
        </p:blipFill>
        <p:spPr>
          <a:xfrm>
            <a:off x="3918846" y="-1024647"/>
            <a:ext cx="6200784" cy="7394328"/>
          </a:xfrm>
          <a:prstGeom prst="rect">
            <a:avLst/>
          </a:prstGeom>
        </p:spPr>
      </p:pic>
    </p:spTree>
    <p:extLst>
      <p:ext uri="{BB962C8B-B14F-4D97-AF65-F5344CB8AC3E}">
        <p14:creationId xmlns:p14="http://schemas.microsoft.com/office/powerpoint/2010/main" val="158287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336156" y="-273538"/>
            <a:ext cx="7230533" cy="1362075"/>
          </a:xfrm>
        </p:spPr>
        <p:txBody>
          <a:bodyPr/>
          <a:lstStyle/>
          <a:p>
            <a:pPr eaLnBrk="1" hangingPunct="1"/>
            <a:r>
              <a:rPr lang="en-US" altLang="ja-JP" sz="3600" dirty="0">
                <a:solidFill>
                  <a:srgbClr val="1F497D"/>
                </a:solidFill>
                <a:ea typeface="MS PGothic" panose="020B0600070205080204" pitchFamily="34" charset="-128"/>
                <a:cs typeface="Arial" panose="020B0604020202020204" pitchFamily="34" charset="0"/>
              </a:rPr>
              <a:t>CDISC</a:t>
            </a:r>
            <a:r>
              <a:rPr lang="en-US" altLang="ja-JP" dirty="0" smtClean="0">
                <a:solidFill>
                  <a:srgbClr val="1F497D"/>
                </a:solidFill>
                <a:ea typeface="MS PGothic" panose="020B0600070205080204" pitchFamily="34" charset="-128"/>
                <a:cs typeface="Arial" panose="020B0604020202020204" pitchFamily="34" charset="0"/>
              </a:rPr>
              <a:t/>
            </a:r>
            <a:br>
              <a:rPr lang="en-US" altLang="ja-JP" dirty="0" smtClean="0">
                <a:solidFill>
                  <a:srgbClr val="1F497D"/>
                </a:solidFill>
                <a:ea typeface="MS PGothic" panose="020B0600070205080204" pitchFamily="34" charset="-128"/>
                <a:cs typeface="Arial" panose="020B0604020202020204" pitchFamily="34" charset="0"/>
              </a:rPr>
            </a:br>
            <a:r>
              <a:rPr lang="en-US" altLang="ja-JP" sz="2400" u="sng" dirty="0">
                <a:solidFill>
                  <a:srgbClr val="1F497D"/>
                </a:solidFill>
                <a:ea typeface="MS PGothic" panose="020B0600070205080204" pitchFamily="34" charset="-128"/>
                <a:cs typeface="Arial" panose="020B0604020202020204" pitchFamily="34" charset="0"/>
              </a:rPr>
              <a:t>C</a:t>
            </a:r>
            <a:r>
              <a:rPr lang="en-US" altLang="ja-JP" sz="2400" dirty="0">
                <a:solidFill>
                  <a:srgbClr val="1F497D"/>
                </a:solidFill>
                <a:ea typeface="MS PGothic" panose="020B0600070205080204" pitchFamily="34" charset="-128"/>
                <a:cs typeface="Arial" panose="020B0604020202020204" pitchFamily="34" charset="0"/>
              </a:rPr>
              <a:t>linical </a:t>
            </a:r>
            <a:r>
              <a:rPr lang="en-US" altLang="ja-JP" sz="2400" u="sng" dirty="0">
                <a:solidFill>
                  <a:srgbClr val="1F497D"/>
                </a:solidFill>
                <a:ea typeface="MS PGothic" panose="020B0600070205080204" pitchFamily="34" charset="-128"/>
                <a:cs typeface="Arial" panose="020B0604020202020204" pitchFamily="34" charset="0"/>
              </a:rPr>
              <a:t>D</a:t>
            </a:r>
            <a:r>
              <a:rPr lang="en-US" altLang="ja-JP" sz="2400" dirty="0">
                <a:solidFill>
                  <a:srgbClr val="1F497D"/>
                </a:solidFill>
                <a:ea typeface="MS PGothic" panose="020B0600070205080204" pitchFamily="34" charset="-128"/>
                <a:cs typeface="Arial" panose="020B0604020202020204" pitchFamily="34" charset="0"/>
              </a:rPr>
              <a:t>ata </a:t>
            </a:r>
            <a:r>
              <a:rPr lang="en-US" altLang="ja-JP" sz="2400" u="sng" dirty="0">
                <a:solidFill>
                  <a:srgbClr val="1F497D"/>
                </a:solidFill>
                <a:ea typeface="MS PGothic" panose="020B0600070205080204" pitchFamily="34" charset="-128"/>
                <a:cs typeface="Arial" panose="020B0604020202020204" pitchFamily="34" charset="0"/>
              </a:rPr>
              <a:t>I</a:t>
            </a:r>
            <a:r>
              <a:rPr lang="en-US" altLang="ja-JP" sz="2400" dirty="0">
                <a:solidFill>
                  <a:srgbClr val="1F497D"/>
                </a:solidFill>
                <a:ea typeface="MS PGothic" panose="020B0600070205080204" pitchFamily="34" charset="-128"/>
                <a:cs typeface="Arial" panose="020B0604020202020204" pitchFamily="34" charset="0"/>
              </a:rPr>
              <a:t>nterchange </a:t>
            </a:r>
            <a:r>
              <a:rPr lang="en-US" altLang="ja-JP" sz="2400" u="sng" dirty="0">
                <a:solidFill>
                  <a:srgbClr val="1F497D"/>
                </a:solidFill>
                <a:ea typeface="MS PGothic" panose="020B0600070205080204" pitchFamily="34" charset="-128"/>
                <a:cs typeface="Arial" panose="020B0604020202020204" pitchFamily="34" charset="0"/>
              </a:rPr>
              <a:t>S</a:t>
            </a:r>
            <a:r>
              <a:rPr lang="en-US" altLang="ja-JP" sz="2400" dirty="0">
                <a:solidFill>
                  <a:srgbClr val="1F497D"/>
                </a:solidFill>
                <a:ea typeface="MS PGothic" panose="020B0600070205080204" pitchFamily="34" charset="-128"/>
                <a:cs typeface="Arial" panose="020B0604020202020204" pitchFamily="34" charset="0"/>
              </a:rPr>
              <a:t>tandards </a:t>
            </a:r>
            <a:r>
              <a:rPr lang="en-US" altLang="ja-JP" sz="2400" u="sng" dirty="0">
                <a:solidFill>
                  <a:srgbClr val="1F497D"/>
                </a:solidFill>
                <a:ea typeface="MS PGothic" panose="020B0600070205080204" pitchFamily="34" charset="-128"/>
                <a:cs typeface="Arial" panose="020B0604020202020204" pitchFamily="34" charset="0"/>
              </a:rPr>
              <a:t>C</a:t>
            </a:r>
            <a:r>
              <a:rPr lang="en-US" altLang="ja-JP" sz="2400" dirty="0">
                <a:solidFill>
                  <a:srgbClr val="1F497D"/>
                </a:solidFill>
                <a:ea typeface="MS PGothic" panose="020B0600070205080204" pitchFamily="34" charset="-128"/>
                <a:cs typeface="Arial" panose="020B0604020202020204" pitchFamily="34" charset="0"/>
              </a:rPr>
              <a:t>onsortium</a:t>
            </a:r>
          </a:p>
        </p:txBody>
      </p:sp>
      <p:sp>
        <p:nvSpPr>
          <p:cNvPr id="103428" name="Rectangle 3"/>
          <p:cNvSpPr>
            <a:spLocks noChangeArrowheads="1"/>
          </p:cNvSpPr>
          <p:nvPr/>
        </p:nvSpPr>
        <p:spPr bwMode="auto">
          <a:xfrm>
            <a:off x="1594456" y="1206344"/>
            <a:ext cx="7868633" cy="48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200150" indent="-28575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rgbClr val="6A9A7B"/>
              </a:buClr>
            </a:pPr>
            <a:endParaRPr lang="en-US" altLang="en-US" b="1" dirty="0">
              <a:solidFill>
                <a:srgbClr val="003366"/>
              </a:solidFill>
              <a:latin typeface="Tahoma" panose="020B0604030504040204" pitchFamily="34" charset="0"/>
            </a:endParaRPr>
          </a:p>
          <a:p>
            <a:pPr lvl="1">
              <a:lnSpc>
                <a:spcPct val="80000"/>
              </a:lnSpc>
              <a:spcBef>
                <a:spcPct val="20000"/>
              </a:spcBef>
              <a:buClr>
                <a:srgbClr val="6A9A7B"/>
              </a:buClr>
              <a:buFont typeface="Wingdings" panose="05000000000000000000" pitchFamily="2" charset="2"/>
              <a:buChar char="§"/>
            </a:pPr>
            <a:r>
              <a:rPr lang="en-US" altLang="ja-JP" sz="2200" b="1" dirty="0">
                <a:solidFill>
                  <a:srgbClr val="006666"/>
                </a:solidFill>
                <a:ea typeface="MS PGothic" panose="020B0600070205080204" pitchFamily="34" charset="-128"/>
                <a:cs typeface="Arial" panose="020B0604020202020204" pitchFamily="34" charset="0"/>
              </a:rPr>
              <a:t>Global Standards Development Organization (SDO)</a:t>
            </a:r>
          </a:p>
          <a:p>
            <a:pPr lvl="2">
              <a:lnSpc>
                <a:spcPct val="80000"/>
              </a:lnSpc>
              <a:spcBef>
                <a:spcPct val="20000"/>
              </a:spcBef>
              <a:buClr>
                <a:srgbClr val="6A9A7B"/>
              </a:buClr>
              <a:buFont typeface="Wingdings" panose="05000000000000000000" pitchFamily="2" charset="2"/>
              <a:buChar char="§"/>
            </a:pPr>
            <a:r>
              <a:rPr lang="en-US" altLang="ja-JP" sz="2000" dirty="0">
                <a:solidFill>
                  <a:srgbClr val="1F497D"/>
                </a:solidFill>
                <a:ea typeface="MS PGothic" panose="020B0600070205080204" pitchFamily="34" charset="-128"/>
                <a:cs typeface="Arial" panose="020B0604020202020204" pitchFamily="34" charset="0"/>
              </a:rPr>
              <a:t>501(c)(3) charitable non-profit</a:t>
            </a:r>
          </a:p>
          <a:p>
            <a:pPr lvl="2">
              <a:lnSpc>
                <a:spcPct val="80000"/>
              </a:lnSpc>
              <a:spcBef>
                <a:spcPct val="20000"/>
              </a:spcBef>
              <a:buClr>
                <a:srgbClr val="6A9A7B"/>
              </a:buClr>
              <a:buFont typeface="Wingdings" panose="05000000000000000000" pitchFamily="2" charset="2"/>
              <a:buChar char="§"/>
            </a:pPr>
            <a:r>
              <a:rPr lang="en-US" altLang="ja-JP" sz="2000" dirty="0">
                <a:solidFill>
                  <a:srgbClr val="1F497D"/>
                </a:solidFill>
                <a:ea typeface="MS PGothic" panose="020B0600070205080204" pitchFamily="34" charset="-128"/>
                <a:cs typeface="Arial" panose="020B0604020202020204" pitchFamily="34" charset="0"/>
              </a:rPr>
              <a:t>Founded </a:t>
            </a:r>
            <a:r>
              <a:rPr lang="en-US" altLang="ja-JP" sz="2000" dirty="0">
                <a:solidFill>
                  <a:srgbClr val="1F497D"/>
                </a:solidFill>
                <a:ea typeface="MS PGothic" panose="020B0600070205080204" pitchFamily="34" charset="-128"/>
                <a:cs typeface="Arial" panose="020B0604020202020204" pitchFamily="34" charset="0"/>
              </a:rPr>
              <a:t>in </a:t>
            </a:r>
            <a:r>
              <a:rPr lang="en-US" altLang="ja-JP" sz="2000" dirty="0">
                <a:solidFill>
                  <a:srgbClr val="1F497D"/>
                </a:solidFill>
                <a:ea typeface="MS PGothic" panose="020B0600070205080204" pitchFamily="34" charset="-128"/>
                <a:cs typeface="Arial" panose="020B0604020202020204" pitchFamily="34" charset="0"/>
              </a:rPr>
              <a:t>1997; now </a:t>
            </a:r>
            <a:r>
              <a:rPr lang="en-US" altLang="ja-JP" sz="2000" dirty="0">
                <a:solidFill>
                  <a:srgbClr val="1F497D"/>
                </a:solidFill>
                <a:ea typeface="MS PGothic" panose="020B0600070205080204" pitchFamily="34" charset="-128"/>
                <a:cs typeface="Arial" panose="020B0604020202020204" pitchFamily="34" charset="0"/>
              </a:rPr>
              <a:t>&gt;</a:t>
            </a:r>
            <a:r>
              <a:rPr lang="en-US" altLang="ja-JP" sz="2000" dirty="0">
                <a:solidFill>
                  <a:srgbClr val="1F497D"/>
                </a:solidFill>
                <a:ea typeface="MS PGothic" panose="020B0600070205080204" pitchFamily="34" charset="-128"/>
                <a:cs typeface="Arial" panose="020B0604020202020204" pitchFamily="34" charset="0"/>
              </a:rPr>
              <a:t> 360 </a:t>
            </a:r>
            <a:r>
              <a:rPr lang="en-US" altLang="ja-JP" sz="2000" dirty="0">
                <a:solidFill>
                  <a:srgbClr val="1F497D"/>
                </a:solidFill>
                <a:ea typeface="MS PGothic" panose="020B0600070205080204" pitchFamily="34" charset="-128"/>
                <a:cs typeface="Arial" panose="020B0604020202020204" pitchFamily="34" charset="0"/>
              </a:rPr>
              <a:t>member </a:t>
            </a:r>
            <a:r>
              <a:rPr lang="en-US" altLang="ja-JP" sz="2000" dirty="0">
                <a:solidFill>
                  <a:srgbClr val="1F497D"/>
                </a:solidFill>
                <a:ea typeface="MS PGothic" panose="020B0600070205080204" pitchFamily="34" charset="-128"/>
                <a:cs typeface="Arial" panose="020B0604020202020204" pitchFamily="34" charset="0"/>
              </a:rPr>
              <a:t>organizations </a:t>
            </a:r>
          </a:p>
          <a:p>
            <a:pPr lvl="2">
              <a:lnSpc>
                <a:spcPct val="80000"/>
              </a:lnSpc>
              <a:spcBef>
                <a:spcPct val="20000"/>
              </a:spcBef>
              <a:buClr>
                <a:srgbClr val="6A9A7B"/>
              </a:buClr>
              <a:buFont typeface="Wingdings" panose="05000000000000000000" pitchFamily="2" charset="2"/>
              <a:buChar char="§"/>
            </a:pPr>
            <a:r>
              <a:rPr lang="en-US" altLang="ja-JP" sz="2000" dirty="0">
                <a:solidFill>
                  <a:srgbClr val="1F497D"/>
                </a:solidFill>
                <a:ea typeface="MS PGothic" panose="020B0600070205080204" pitchFamily="34" charset="-128"/>
                <a:cs typeface="Arial" panose="020B0604020202020204" pitchFamily="34" charset="0"/>
              </a:rPr>
              <a:t>People in ~ 90 countries download CDISC standards</a:t>
            </a:r>
            <a:endParaRPr lang="en-US" altLang="ja-JP" sz="2000" dirty="0">
              <a:solidFill>
                <a:srgbClr val="1F497D"/>
              </a:solidFill>
              <a:ea typeface="MS PGothic" panose="020B0600070205080204" pitchFamily="34" charset="-128"/>
              <a:cs typeface="Arial" panose="020B0604020202020204" pitchFamily="34" charset="0"/>
            </a:endParaRPr>
          </a:p>
          <a:p>
            <a:pPr lvl="2">
              <a:lnSpc>
                <a:spcPct val="80000"/>
              </a:lnSpc>
              <a:spcBef>
                <a:spcPct val="20000"/>
              </a:spcBef>
              <a:buClr>
                <a:srgbClr val="6A9A7B"/>
              </a:buClr>
              <a:buFont typeface="Wingdings" panose="05000000000000000000" pitchFamily="2" charset="2"/>
              <a:buChar char="§"/>
            </a:pPr>
            <a:r>
              <a:rPr lang="en-US" altLang="ja-JP" sz="2000" dirty="0">
                <a:solidFill>
                  <a:srgbClr val="1F497D"/>
                </a:solidFill>
                <a:ea typeface="MS PGothic" panose="020B0600070205080204" pitchFamily="34" charset="-128"/>
                <a:cs typeface="Arial" panose="020B0604020202020204" pitchFamily="34" charset="0"/>
              </a:rPr>
              <a:t>Liaison </a:t>
            </a:r>
            <a:r>
              <a:rPr lang="en-US" altLang="ja-JP" sz="2000" dirty="0">
                <a:solidFill>
                  <a:srgbClr val="1F497D"/>
                </a:solidFill>
                <a:ea typeface="MS PGothic" panose="020B0600070205080204" pitchFamily="34" charset="-128"/>
                <a:cs typeface="Arial" panose="020B0604020202020204" pitchFamily="34" charset="0"/>
              </a:rPr>
              <a:t>A with ISO TC 215 for Healthcare </a:t>
            </a:r>
            <a:r>
              <a:rPr lang="en-US" altLang="ja-JP" sz="2000" dirty="0">
                <a:solidFill>
                  <a:srgbClr val="1F497D"/>
                </a:solidFill>
                <a:ea typeface="MS PGothic" panose="020B0600070205080204" pitchFamily="34" charset="-128"/>
                <a:cs typeface="Arial" panose="020B0604020202020204" pitchFamily="34" charset="0"/>
              </a:rPr>
              <a:t>Standards</a:t>
            </a:r>
          </a:p>
          <a:p>
            <a:pPr lvl="2">
              <a:lnSpc>
                <a:spcPct val="80000"/>
              </a:lnSpc>
              <a:spcBef>
                <a:spcPct val="20000"/>
              </a:spcBef>
              <a:buClr>
                <a:srgbClr val="6A9A7B"/>
              </a:buClr>
              <a:buFont typeface="Wingdings" panose="05000000000000000000" pitchFamily="2" charset="2"/>
              <a:buChar char="§"/>
            </a:pPr>
            <a:r>
              <a:rPr lang="en-US" altLang="ja-JP" sz="2000" dirty="0">
                <a:solidFill>
                  <a:srgbClr val="1F497D"/>
                </a:solidFill>
                <a:ea typeface="MS PGothic" panose="020B0600070205080204" pitchFamily="34" charset="-128"/>
                <a:cs typeface="Arial" panose="020B0604020202020204" pitchFamily="34" charset="0"/>
              </a:rPr>
              <a:t>F</a:t>
            </a:r>
            <a:r>
              <a:rPr lang="en-US" altLang="ja-JP" sz="2000" dirty="0">
                <a:solidFill>
                  <a:srgbClr val="1F497D"/>
                </a:solidFill>
                <a:ea typeface="MS PGothic" panose="020B0600070205080204" pitchFamily="34" charset="-128"/>
                <a:cs typeface="Arial" panose="020B0604020202020204" pitchFamily="34" charset="0"/>
              </a:rPr>
              <a:t>ormal </a:t>
            </a:r>
            <a:r>
              <a:rPr lang="en-US" altLang="ja-JP" sz="2000" dirty="0">
                <a:solidFill>
                  <a:srgbClr val="1F497D"/>
                </a:solidFill>
                <a:ea typeface="MS PGothic" panose="020B0600070205080204" pitchFamily="34" charset="-128"/>
                <a:cs typeface="Arial" panose="020B0604020202020204" pitchFamily="34" charset="0"/>
              </a:rPr>
              <a:t>relationship with other </a:t>
            </a:r>
            <a:r>
              <a:rPr lang="en-US" altLang="ja-JP" sz="2000" dirty="0">
                <a:solidFill>
                  <a:srgbClr val="1F497D"/>
                </a:solidFill>
                <a:ea typeface="MS PGothic" panose="020B0600070205080204" pitchFamily="34" charset="-128"/>
                <a:cs typeface="Arial" panose="020B0604020202020204" pitchFamily="34" charset="0"/>
              </a:rPr>
              <a:t>global SDOs </a:t>
            </a:r>
            <a:r>
              <a:rPr lang="en-US" altLang="ja-JP" sz="2000" dirty="0">
                <a:solidFill>
                  <a:srgbClr val="1F497D"/>
                </a:solidFill>
                <a:ea typeface="MS PGothic" panose="020B0600070205080204" pitchFamily="34" charset="-128"/>
                <a:cs typeface="Arial" panose="020B0604020202020204" pitchFamily="34" charset="0"/>
              </a:rPr>
              <a:t>through Joint Initiative </a:t>
            </a:r>
            <a:r>
              <a:rPr lang="en-US" altLang="ja-JP" sz="2000" dirty="0">
                <a:solidFill>
                  <a:srgbClr val="1F497D"/>
                </a:solidFill>
                <a:ea typeface="MS PGothic" panose="020B0600070205080204" pitchFamily="34" charset="-128"/>
                <a:cs typeface="Arial" panose="020B0604020202020204" pitchFamily="34" charset="0"/>
              </a:rPr>
              <a:t>Council</a:t>
            </a:r>
          </a:p>
          <a:p>
            <a:pPr lvl="2">
              <a:lnSpc>
                <a:spcPct val="80000"/>
              </a:lnSpc>
              <a:spcBef>
                <a:spcPct val="20000"/>
              </a:spcBef>
              <a:buClr>
                <a:srgbClr val="6A9A7B"/>
              </a:buClr>
            </a:pPr>
            <a:endParaRPr lang="en-US" altLang="ja-JP" sz="2000" i="1" dirty="0">
              <a:solidFill>
                <a:srgbClr val="1F497D"/>
              </a:solidFill>
              <a:ea typeface="MS PGothic" panose="020B0600070205080204" pitchFamily="34" charset="-128"/>
              <a:cs typeface="Arial" panose="020B0604020202020204" pitchFamily="34" charset="0"/>
            </a:endParaRPr>
          </a:p>
          <a:p>
            <a:pPr lvl="1">
              <a:lnSpc>
                <a:spcPct val="80000"/>
              </a:lnSpc>
              <a:spcBef>
                <a:spcPct val="20000"/>
              </a:spcBef>
              <a:buClr>
                <a:srgbClr val="6A9A7B"/>
              </a:buClr>
            </a:pPr>
            <a:endParaRPr lang="en-US" altLang="ja-JP" sz="2000" dirty="0">
              <a:solidFill>
                <a:srgbClr val="002A5C"/>
              </a:solidFill>
              <a:latin typeface="Georgia" panose="02040502050405020303" pitchFamily="18" charset="0"/>
              <a:ea typeface="MS PGothic" panose="020B0600070205080204" pitchFamily="34" charset="-128"/>
            </a:endParaRPr>
          </a:p>
        </p:txBody>
      </p:sp>
      <p:pic>
        <p:nvPicPr>
          <p:cNvPr id="2" name="Picture 1"/>
          <p:cNvPicPr>
            <a:picLocks noChangeAspect="1"/>
          </p:cNvPicPr>
          <p:nvPr/>
        </p:nvPicPr>
        <p:blipFill>
          <a:blip r:embed="rId3"/>
          <a:stretch>
            <a:fillRect/>
          </a:stretch>
        </p:blipFill>
        <p:spPr>
          <a:xfrm>
            <a:off x="4950953" y="3517150"/>
            <a:ext cx="4145422" cy="1154520"/>
          </a:xfrm>
          <a:prstGeom prst="rect">
            <a:avLst/>
          </a:prstGeom>
        </p:spPr>
      </p:pic>
    </p:spTree>
    <p:extLst>
      <p:ext uri="{BB962C8B-B14F-4D97-AF65-F5344CB8AC3E}">
        <p14:creationId xmlns:p14="http://schemas.microsoft.com/office/powerpoint/2010/main" val="20508364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3942080" y="4541520"/>
            <a:ext cx="6146800" cy="1615441"/>
          </a:xfrm>
        </p:spPr>
        <p:txBody>
          <a:bodyPr/>
          <a:lstStyle/>
          <a:p>
            <a:pPr marL="0" indent="0">
              <a:buNone/>
            </a:pPr>
            <a:r>
              <a:rPr lang="en-US" altLang="en-US" sz="1800" dirty="0">
                <a:solidFill>
                  <a:srgbClr val="002060"/>
                </a:solidFill>
              </a:rPr>
              <a:t>Innovative Medicines Institute in Europe consortia projects are encouraged to use CDISC standards or, if one is not available, participate in the development of that standard. IMI 2 consortia projects will require a data plan and use of standards.</a:t>
            </a:r>
          </a:p>
        </p:txBody>
      </p:sp>
      <p:pic>
        <p:nvPicPr>
          <p:cNvPr id="1116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7391" y="4685666"/>
            <a:ext cx="1532890" cy="92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027895" y="1658718"/>
            <a:ext cx="1390220" cy="703385"/>
          </a:xfrm>
          <a:prstGeom prst="rect">
            <a:avLst/>
          </a:prstGeom>
        </p:spPr>
      </p:pic>
      <p:sp>
        <p:nvSpPr>
          <p:cNvPr id="2" name="Rectangle 1"/>
          <p:cNvSpPr/>
          <p:nvPr/>
        </p:nvSpPr>
        <p:spPr>
          <a:xfrm>
            <a:off x="3900268" y="1715772"/>
            <a:ext cx="6497320" cy="646331"/>
          </a:xfrm>
          <a:prstGeom prst="rect">
            <a:avLst/>
          </a:prstGeom>
        </p:spPr>
        <p:txBody>
          <a:bodyPr wrap="square">
            <a:spAutoFit/>
          </a:bodyPr>
          <a:lstStyle/>
          <a:p>
            <a:r>
              <a:rPr lang="en-US" altLang="en-US" dirty="0" smtClean="0">
                <a:solidFill>
                  <a:srgbClr val="002060"/>
                </a:solidFill>
              </a:rPr>
              <a:t>Japan’s Pharmaceutical and Medical Devices Agency will require CDISC standards in 2016. </a:t>
            </a:r>
            <a:endParaRPr lang="en-US" dirty="0"/>
          </a:p>
        </p:txBody>
      </p:sp>
      <p:pic>
        <p:nvPicPr>
          <p:cNvPr id="3" name="Picture 2"/>
          <p:cNvPicPr>
            <a:picLocks noChangeAspect="1"/>
          </p:cNvPicPr>
          <p:nvPr/>
        </p:nvPicPr>
        <p:blipFill>
          <a:blip r:embed="rId5"/>
          <a:stretch>
            <a:fillRect/>
          </a:stretch>
        </p:blipFill>
        <p:spPr>
          <a:xfrm>
            <a:off x="2027896" y="384016"/>
            <a:ext cx="1167423" cy="875568"/>
          </a:xfrm>
          <a:prstGeom prst="rect">
            <a:avLst/>
          </a:prstGeom>
        </p:spPr>
      </p:pic>
      <p:sp>
        <p:nvSpPr>
          <p:cNvPr id="5" name="Rectangle 4"/>
          <p:cNvSpPr/>
          <p:nvPr/>
        </p:nvSpPr>
        <p:spPr>
          <a:xfrm>
            <a:off x="3900268" y="442576"/>
            <a:ext cx="5960012" cy="646331"/>
          </a:xfrm>
          <a:prstGeom prst="rect">
            <a:avLst/>
          </a:prstGeom>
        </p:spPr>
        <p:txBody>
          <a:bodyPr wrap="square">
            <a:spAutoFit/>
          </a:bodyPr>
          <a:lstStyle/>
          <a:p>
            <a:r>
              <a:rPr lang="en-US" altLang="en-US" dirty="0" smtClean="0">
                <a:solidFill>
                  <a:srgbClr val="002060"/>
                </a:solidFill>
              </a:rPr>
              <a:t>U.S. FDA has released Binding Guidance to require  </a:t>
            </a:r>
            <a:r>
              <a:rPr lang="en-US" altLang="en-US" dirty="0">
                <a:solidFill>
                  <a:srgbClr val="002060"/>
                </a:solidFill>
              </a:rPr>
              <a:t>CDISC standards in 2016. </a:t>
            </a: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015" y="3209846"/>
            <a:ext cx="4672625" cy="746602"/>
          </a:xfrm>
          <a:prstGeom prst="rect">
            <a:avLst/>
          </a:prstGeom>
        </p:spPr>
      </p:pic>
      <p:sp>
        <p:nvSpPr>
          <p:cNvPr id="8" name="Rectangle 7"/>
          <p:cNvSpPr/>
          <p:nvPr/>
        </p:nvSpPr>
        <p:spPr>
          <a:xfrm>
            <a:off x="3195318" y="3657600"/>
            <a:ext cx="3953610" cy="37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00269" y="3110190"/>
            <a:ext cx="6456889" cy="923330"/>
          </a:xfrm>
          <a:prstGeom prst="rect">
            <a:avLst/>
          </a:prstGeom>
          <a:noFill/>
        </p:spPr>
        <p:txBody>
          <a:bodyPr wrap="square" rtlCol="0">
            <a:spAutoFit/>
          </a:bodyPr>
          <a:lstStyle/>
          <a:p>
            <a:r>
              <a:rPr lang="en-US" dirty="0" smtClean="0">
                <a:solidFill>
                  <a:srgbClr val="003264"/>
                </a:solidFill>
              </a:rPr>
              <a:t>Translational Research Informatics Center in Japan requires CDISC standards for all academic research projects (funded by the Japanese government).</a:t>
            </a:r>
            <a:endParaRPr lang="en-US" dirty="0">
              <a:solidFill>
                <a:srgbClr val="003264"/>
              </a:solidFill>
            </a:endParaRPr>
          </a:p>
        </p:txBody>
      </p:sp>
    </p:spTree>
    <p:extLst>
      <p:ext uri="{BB962C8B-B14F-4D97-AF65-F5344CB8AC3E}">
        <p14:creationId xmlns:p14="http://schemas.microsoft.com/office/powerpoint/2010/main" val="355827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244013" cy="64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20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p:cNvSpPr>
          <p:nvPr/>
        </p:nvSpPr>
        <p:spPr bwMode="auto">
          <a:xfrm>
            <a:off x="3538538" y="209551"/>
            <a:ext cx="51816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3200">
              <a:solidFill>
                <a:srgbClr val="007DC3"/>
              </a:solidFill>
            </a:endParaRPr>
          </a:p>
        </p:txBody>
      </p:sp>
      <p:sp>
        <p:nvSpPr>
          <p:cNvPr id="25602" name="Slide Number Placeholder 3"/>
          <p:cNvSpPr>
            <a:spLocks noGrp="1"/>
          </p:cNvSpPr>
          <p:nvPr>
            <p:ph type="sldNum" sz="quarter" idx="10"/>
          </p:nvPr>
        </p:nvSpPr>
        <p:spPr>
          <a:xfrm>
            <a:off x="5419726" y="6413500"/>
            <a:ext cx="1154113" cy="368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fld id="{3A3900A7-B746-9849-8DFB-BCCB113186A9}" type="slidenum">
              <a:rPr lang="en-US" sz="1400">
                <a:solidFill>
                  <a:srgbClr val="FFFFFF"/>
                </a:solidFill>
              </a:rPr>
              <a:pPr algn="l" eaLnBrk="1" hangingPunct="1"/>
              <a:t>6</a:t>
            </a:fld>
            <a:endParaRPr lang="en-US" sz="1400" dirty="0">
              <a:solidFill>
                <a:srgbClr val="FFFFFF"/>
              </a:solidFill>
            </a:endParaRPr>
          </a:p>
        </p:txBody>
      </p:sp>
      <p:sp>
        <p:nvSpPr>
          <p:cNvPr id="25603" name="Content Placeholder 2"/>
          <p:cNvSpPr txBox="1">
            <a:spLocks/>
          </p:cNvSpPr>
          <p:nvPr/>
        </p:nvSpPr>
        <p:spPr bwMode="auto">
          <a:xfrm>
            <a:off x="1741488" y="1820863"/>
            <a:ext cx="8642350" cy="249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tabLst>
                <a:tab pos="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Lst>
              <a:defRPr sz="2400">
                <a:solidFill>
                  <a:schemeClr val="tx1"/>
                </a:solidFill>
                <a:latin typeface="Arial" charset="0"/>
                <a:ea typeface="ＭＳ Ｐゴシック" charset="0"/>
              </a:defRPr>
            </a:lvl2pPr>
            <a:lvl3pPr marL="1143000" indent="-228600" eaLnBrk="0" hangingPunct="0">
              <a:tabLst>
                <a:tab pos="0" algn="l"/>
              </a:tabLst>
              <a:defRPr sz="2400">
                <a:solidFill>
                  <a:schemeClr val="tx1"/>
                </a:solidFill>
                <a:latin typeface="Arial" charset="0"/>
                <a:ea typeface="ＭＳ Ｐゴシック" charset="0"/>
              </a:defRPr>
            </a:lvl3pPr>
            <a:lvl4pPr marL="1600200" indent="-228600" eaLnBrk="0" hangingPunct="0">
              <a:tabLst>
                <a:tab pos="0" algn="l"/>
              </a:tabLst>
              <a:defRPr sz="2400">
                <a:solidFill>
                  <a:schemeClr val="tx1"/>
                </a:solidFill>
                <a:latin typeface="Arial" charset="0"/>
                <a:ea typeface="ＭＳ Ｐゴシック" charset="0"/>
              </a:defRPr>
            </a:lvl4pPr>
            <a:lvl5pPr marL="2057400" indent="-228600" eaLnBrk="0" hangingPunct="0">
              <a:tabLst>
                <a:tab pos="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Lst>
              <a:defRPr sz="2400">
                <a:solidFill>
                  <a:schemeClr val="tx1"/>
                </a:solidFill>
                <a:latin typeface="Arial" charset="0"/>
                <a:ea typeface="ＭＳ Ｐゴシック" charset="0"/>
              </a:defRPr>
            </a:lvl9pPr>
          </a:lstStyle>
          <a:p>
            <a:pPr>
              <a:lnSpc>
                <a:spcPct val="95000"/>
              </a:lnSpc>
              <a:spcBef>
                <a:spcPct val="20000"/>
              </a:spcBef>
              <a:buClr>
                <a:srgbClr val="000000"/>
              </a:buClr>
              <a:buSzPct val="100000"/>
              <a:buFont typeface="Arial" charset="0"/>
              <a:buChar char="•"/>
            </a:pPr>
            <a:r>
              <a:rPr lang="en-US" dirty="0">
                <a:solidFill>
                  <a:srgbClr val="000000"/>
                </a:solidFill>
                <a:latin typeface="Calibri" charset="0"/>
              </a:rPr>
              <a:t>A joint initiative to accelerate clinical research and medical product development by creating and maintaining data standards, tools and methods for conducting research in therapeutic areas that are important to public health</a:t>
            </a:r>
          </a:p>
          <a:p>
            <a:pPr>
              <a:lnSpc>
                <a:spcPct val="95000"/>
              </a:lnSpc>
              <a:spcBef>
                <a:spcPct val="20000"/>
              </a:spcBef>
              <a:buClr>
                <a:srgbClr val="000000"/>
              </a:buClr>
              <a:buSzPct val="100000"/>
              <a:buFont typeface="Arial" charset="0"/>
              <a:buChar char="•"/>
            </a:pPr>
            <a:r>
              <a:rPr lang="en-US" dirty="0">
                <a:solidFill>
                  <a:srgbClr val="000000"/>
                </a:solidFill>
                <a:latin typeface="Calibri" charset="0"/>
              </a:rPr>
              <a:t>With the enactment of FDASIA/PDUFA V, FDA recognized the opportunity to work with </a:t>
            </a:r>
            <a:r>
              <a:rPr lang="en-US" dirty="0">
                <a:solidFill>
                  <a:srgbClr val="000000"/>
                </a:solidFill>
                <a:latin typeface="Calibri" charset="0"/>
              </a:rPr>
              <a:t>CFAST </a:t>
            </a:r>
            <a:r>
              <a:rPr lang="en-US" dirty="0">
                <a:solidFill>
                  <a:srgbClr val="000000"/>
                </a:solidFill>
                <a:latin typeface="Calibri" charset="0"/>
              </a:rPr>
              <a:t>to develop therapeutic area data standards.</a:t>
            </a:r>
          </a:p>
          <a:p>
            <a:pPr>
              <a:lnSpc>
                <a:spcPct val="95000"/>
              </a:lnSpc>
              <a:spcBef>
                <a:spcPct val="20000"/>
              </a:spcBef>
              <a:buClr>
                <a:srgbClr val="000000"/>
              </a:buClr>
              <a:buSzPct val="100000"/>
              <a:buFont typeface="Arial" charset="0"/>
              <a:buChar char="•"/>
            </a:pPr>
            <a:r>
              <a:rPr lang="en-US" dirty="0">
                <a:solidFill>
                  <a:srgbClr val="000000"/>
                </a:solidFill>
                <a:latin typeface="Calibri" charset="0"/>
              </a:rPr>
              <a:t>CFAST Steering &amp; Advisory </a:t>
            </a:r>
            <a:r>
              <a:rPr lang="en-US" dirty="0">
                <a:solidFill>
                  <a:srgbClr val="000000"/>
                </a:solidFill>
                <a:latin typeface="Calibri" charset="0"/>
              </a:rPr>
              <a:t>Members (with CDISC and C-Path):</a:t>
            </a:r>
            <a:endParaRPr lang="en-US" dirty="0">
              <a:solidFill>
                <a:srgbClr val="000000"/>
              </a:solidFill>
              <a:latin typeface="Calibri" charset="0"/>
            </a:endParaRPr>
          </a:p>
        </p:txBody>
      </p:sp>
      <p:pic>
        <p:nvPicPr>
          <p:cNvPr id="38919" name="Picture 5"/>
          <p:cNvPicPr>
            <a:picLocks noChangeAspect="1" noChangeArrowheads="1"/>
          </p:cNvPicPr>
          <p:nvPr/>
        </p:nvPicPr>
        <p:blipFill>
          <a:blip r:embed="rId3"/>
          <a:srcRect/>
          <a:stretch>
            <a:fillRect/>
          </a:stretch>
        </p:blipFill>
        <p:spPr bwMode="auto">
          <a:xfrm>
            <a:off x="7148513" y="150813"/>
            <a:ext cx="1611312" cy="6731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38920" name="Picture 2"/>
          <p:cNvPicPr>
            <a:picLocks noChangeAspect="1" noChangeArrowheads="1"/>
          </p:cNvPicPr>
          <p:nvPr/>
        </p:nvPicPr>
        <p:blipFill>
          <a:blip r:embed="rId4"/>
          <a:srcRect/>
          <a:stretch>
            <a:fillRect/>
          </a:stretch>
        </p:blipFill>
        <p:spPr bwMode="auto">
          <a:xfrm>
            <a:off x="5065714" y="160339"/>
            <a:ext cx="1747837" cy="7000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9" name="Title 1"/>
          <p:cNvSpPr txBox="1">
            <a:spLocks/>
          </p:cNvSpPr>
          <p:nvPr/>
        </p:nvSpPr>
        <p:spPr bwMode="auto">
          <a:xfrm>
            <a:off x="1858963" y="1"/>
            <a:ext cx="24177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3600">
                <a:solidFill>
                  <a:srgbClr val="0077D4"/>
                </a:solidFill>
                <a:latin typeface="Calibri" pitchFamily="34" charset="0"/>
                <a:ea typeface="Calibri" pitchFamily="34" charset="0"/>
                <a:cs typeface="Calibri" pitchFamily="34" charset="0"/>
              </a:defRPr>
            </a:lvl1pPr>
            <a:lvl2pPr algn="l" rtl="0" eaLnBrk="0" fontAlgn="base" hangingPunct="0">
              <a:lnSpc>
                <a:spcPct val="90000"/>
              </a:lnSpc>
              <a:spcBef>
                <a:spcPct val="0"/>
              </a:spcBef>
              <a:spcAft>
                <a:spcPct val="0"/>
              </a:spcAft>
              <a:defRPr sz="3600">
                <a:solidFill>
                  <a:srgbClr val="0077D4"/>
                </a:solidFill>
                <a:latin typeface="Calibri" pitchFamily="34" charset="0"/>
                <a:ea typeface="Calibri" pitchFamily="34" charset="0"/>
                <a:cs typeface="Calibri" pitchFamily="34" charset="0"/>
              </a:defRPr>
            </a:lvl2pPr>
            <a:lvl3pPr algn="l" rtl="0" eaLnBrk="0" fontAlgn="base" hangingPunct="0">
              <a:lnSpc>
                <a:spcPct val="90000"/>
              </a:lnSpc>
              <a:spcBef>
                <a:spcPct val="0"/>
              </a:spcBef>
              <a:spcAft>
                <a:spcPct val="0"/>
              </a:spcAft>
              <a:defRPr sz="3600">
                <a:solidFill>
                  <a:srgbClr val="0077D4"/>
                </a:solidFill>
                <a:latin typeface="Calibri" pitchFamily="34" charset="0"/>
                <a:ea typeface="Calibri" pitchFamily="34" charset="0"/>
                <a:cs typeface="Calibri" pitchFamily="34" charset="0"/>
              </a:defRPr>
            </a:lvl3pPr>
            <a:lvl4pPr algn="l" rtl="0" eaLnBrk="0" fontAlgn="base" hangingPunct="0">
              <a:lnSpc>
                <a:spcPct val="90000"/>
              </a:lnSpc>
              <a:spcBef>
                <a:spcPct val="0"/>
              </a:spcBef>
              <a:spcAft>
                <a:spcPct val="0"/>
              </a:spcAft>
              <a:defRPr sz="3600">
                <a:solidFill>
                  <a:srgbClr val="0077D4"/>
                </a:solidFill>
                <a:latin typeface="Calibri" pitchFamily="34" charset="0"/>
                <a:ea typeface="Calibri" pitchFamily="34" charset="0"/>
                <a:cs typeface="Calibri" pitchFamily="34" charset="0"/>
              </a:defRPr>
            </a:lvl4pPr>
            <a:lvl5pPr algn="l" rtl="0" eaLnBrk="0" fontAlgn="base" hangingPunct="0">
              <a:lnSpc>
                <a:spcPct val="90000"/>
              </a:lnSpc>
              <a:spcBef>
                <a:spcPct val="0"/>
              </a:spcBef>
              <a:spcAft>
                <a:spcPct val="0"/>
              </a:spcAft>
              <a:defRPr sz="3600">
                <a:solidFill>
                  <a:srgbClr val="0077D4"/>
                </a:solidFill>
                <a:latin typeface="Calibri" pitchFamily="34" charset="0"/>
                <a:ea typeface="Calibri" pitchFamily="34" charset="0"/>
                <a:cs typeface="Calibri" pitchFamily="34" charset="0"/>
              </a:defRPr>
            </a:lvl5pPr>
            <a:lvl6pPr marL="457200" algn="l" rtl="0" eaLnBrk="1" fontAlgn="base" hangingPunct="1">
              <a:lnSpc>
                <a:spcPct val="90000"/>
              </a:lnSpc>
              <a:spcBef>
                <a:spcPct val="0"/>
              </a:spcBef>
              <a:spcAft>
                <a:spcPct val="0"/>
              </a:spcAft>
              <a:defRPr sz="3600">
                <a:solidFill>
                  <a:srgbClr val="1D59D5"/>
                </a:solidFill>
                <a:latin typeface="Arial" charset="0"/>
              </a:defRPr>
            </a:lvl6pPr>
            <a:lvl7pPr marL="914400" algn="l" rtl="0" eaLnBrk="1" fontAlgn="base" hangingPunct="1">
              <a:lnSpc>
                <a:spcPct val="90000"/>
              </a:lnSpc>
              <a:spcBef>
                <a:spcPct val="0"/>
              </a:spcBef>
              <a:spcAft>
                <a:spcPct val="0"/>
              </a:spcAft>
              <a:defRPr sz="3600">
                <a:solidFill>
                  <a:srgbClr val="1D59D5"/>
                </a:solidFill>
                <a:latin typeface="Arial" charset="0"/>
              </a:defRPr>
            </a:lvl7pPr>
            <a:lvl8pPr marL="1371600" algn="l" rtl="0" eaLnBrk="1" fontAlgn="base" hangingPunct="1">
              <a:lnSpc>
                <a:spcPct val="90000"/>
              </a:lnSpc>
              <a:spcBef>
                <a:spcPct val="0"/>
              </a:spcBef>
              <a:spcAft>
                <a:spcPct val="0"/>
              </a:spcAft>
              <a:defRPr sz="3600">
                <a:solidFill>
                  <a:srgbClr val="1D59D5"/>
                </a:solidFill>
                <a:latin typeface="Arial" charset="0"/>
              </a:defRPr>
            </a:lvl8pPr>
            <a:lvl9pPr marL="1828800" algn="l" rtl="0" eaLnBrk="1" fontAlgn="base" hangingPunct="1">
              <a:lnSpc>
                <a:spcPct val="90000"/>
              </a:lnSpc>
              <a:spcBef>
                <a:spcPct val="0"/>
              </a:spcBef>
              <a:spcAft>
                <a:spcPct val="0"/>
              </a:spcAft>
              <a:defRPr sz="3600">
                <a:solidFill>
                  <a:srgbClr val="1D59D5"/>
                </a:solidFill>
                <a:latin typeface="Arial" charset="0"/>
              </a:defRPr>
            </a:lvl9pPr>
          </a:lstStyle>
          <a:p>
            <a:pPr eaLnBrk="1" hangingPunct="1">
              <a:defRPr/>
            </a:pPr>
            <a:r>
              <a:rPr lang="en-US" b="1" kern="0" dirty="0">
                <a:solidFill>
                  <a:schemeClr val="bg1"/>
                </a:solidFill>
              </a:rPr>
              <a:t>Coalition For Accelerating</a:t>
            </a:r>
          </a:p>
        </p:txBody>
      </p:sp>
      <p:pic>
        <p:nvPicPr>
          <p:cNvPr id="25607" name="Picture 7" descr="PastedGraphic-1.t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738" y="80964"/>
            <a:ext cx="1835150"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9" descr="Macintosh HD:Users:andreavadakin:Desktop:TransCelerateLogo230x138notag_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650" y="5135563"/>
            <a:ext cx="160813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7875" y="5222876"/>
            <a:ext cx="114935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1150" y="5111751"/>
            <a:ext cx="1068388"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11" name="Picture 12" descr="ACRO.jpg"/>
          <p:cNvPicPr>
            <a:picLocks noChangeAspect="1"/>
          </p:cNvPicPr>
          <p:nvPr/>
        </p:nvPicPr>
        <p:blipFill>
          <a:blip r:embed="rId9" cstate="print">
            <a:extLst>
              <a:ext uri="{28A0092B-C50C-407E-A947-70E740481C1C}">
                <a14:useLocalDpi xmlns:a14="http://schemas.microsoft.com/office/drawing/2010/main" val="0"/>
              </a:ext>
            </a:extLst>
          </a:blip>
          <a:srcRect t="22183" b="21091"/>
          <a:stretch>
            <a:fillRect/>
          </a:stretch>
        </p:blipFill>
        <p:spPr bwMode="auto">
          <a:xfrm>
            <a:off x="6746875" y="5126038"/>
            <a:ext cx="132715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2"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48639" y="5033963"/>
            <a:ext cx="113188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3" name="Picture 14" descr="NIH.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45638" y="5130801"/>
            <a:ext cx="8064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119438" y="1025525"/>
            <a:ext cx="5619750" cy="647700"/>
          </a:xfrm>
          <a:prstGeom prst="rect">
            <a:avLst/>
          </a:prstGeom>
          <a:noFill/>
        </p:spPr>
        <p:txBody>
          <a:bodyPr wrap="none">
            <a:spAutoFit/>
          </a:bodyPr>
          <a:lstStyle/>
          <a:p>
            <a:pPr>
              <a:defRPr/>
            </a:pPr>
            <a:r>
              <a:rPr lang="en-US" b="1" u="sng" dirty="0">
                <a:solidFill>
                  <a:srgbClr val="003264"/>
                </a:solidFill>
              </a:rPr>
              <a:t>C</a:t>
            </a:r>
            <a:r>
              <a:rPr lang="en-US" b="1" dirty="0">
                <a:solidFill>
                  <a:srgbClr val="003264"/>
                </a:solidFill>
              </a:rPr>
              <a:t>oalition</a:t>
            </a:r>
            <a:r>
              <a:rPr lang="en-US" sz="1600" b="1" kern="0" dirty="0">
                <a:solidFill>
                  <a:srgbClr val="763849"/>
                </a:solidFill>
              </a:rPr>
              <a:t> </a:t>
            </a:r>
            <a:r>
              <a:rPr lang="en-US" b="1" u="sng" dirty="0">
                <a:solidFill>
                  <a:srgbClr val="003264"/>
                </a:solidFill>
              </a:rPr>
              <a:t>F</a:t>
            </a:r>
            <a:r>
              <a:rPr lang="en-US" b="1" dirty="0">
                <a:solidFill>
                  <a:srgbClr val="003264"/>
                </a:solidFill>
              </a:rPr>
              <a:t>or </a:t>
            </a:r>
            <a:r>
              <a:rPr lang="en-US" b="1" u="sng" dirty="0">
                <a:solidFill>
                  <a:srgbClr val="003264"/>
                </a:solidFill>
              </a:rPr>
              <a:t>A</a:t>
            </a:r>
            <a:r>
              <a:rPr lang="en-US" b="1" dirty="0">
                <a:solidFill>
                  <a:srgbClr val="003264"/>
                </a:solidFill>
              </a:rPr>
              <a:t>ccelerating </a:t>
            </a:r>
            <a:r>
              <a:rPr lang="en-US" b="1" u="sng" dirty="0">
                <a:solidFill>
                  <a:srgbClr val="003264"/>
                </a:solidFill>
              </a:rPr>
              <a:t>S</a:t>
            </a:r>
            <a:r>
              <a:rPr lang="en-US" b="1" dirty="0">
                <a:solidFill>
                  <a:srgbClr val="003264"/>
                </a:solidFill>
              </a:rPr>
              <a:t>tandards &amp; Therapies</a:t>
            </a:r>
          </a:p>
          <a:p>
            <a:pPr>
              <a:defRPr/>
            </a:pPr>
            <a:endParaRPr lang="en-US" dirty="0"/>
          </a:p>
        </p:txBody>
      </p:sp>
    </p:spTree>
    <p:extLst>
      <p:ext uri="{BB962C8B-B14F-4D97-AF65-F5344CB8AC3E}">
        <p14:creationId xmlns:p14="http://schemas.microsoft.com/office/powerpoint/2010/main" val="189265783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397" y="144493"/>
            <a:ext cx="3363514" cy="275469"/>
          </a:xfrm>
        </p:spPr>
        <p:txBody>
          <a:bodyPr>
            <a:noAutofit/>
          </a:bodyPr>
          <a:lstStyle/>
          <a:p>
            <a:r>
              <a:rPr lang="en-US" sz="1800" dirty="0"/>
              <a:t>Program Overview – May 2015</a:t>
            </a:r>
            <a:endParaRPr lang="en-US" sz="1800" dirty="0"/>
          </a:p>
        </p:txBody>
      </p:sp>
      <p:graphicFrame>
        <p:nvGraphicFramePr>
          <p:cNvPr id="4" name="Table 3"/>
          <p:cNvGraphicFramePr>
            <a:graphicFrameLocks noGrp="1"/>
          </p:cNvGraphicFramePr>
          <p:nvPr>
            <p:extLst/>
          </p:nvPr>
        </p:nvGraphicFramePr>
        <p:xfrm>
          <a:off x="1783563" y="744800"/>
          <a:ext cx="8773216" cy="5414598"/>
        </p:xfrm>
        <a:graphic>
          <a:graphicData uri="http://schemas.openxmlformats.org/drawingml/2006/table">
            <a:tbl>
              <a:tblPr firstRow="1">
                <a:tableStyleId>{5940675A-B579-460E-94D1-54222C63F5DA}</a:tableStyleId>
              </a:tblPr>
              <a:tblGrid>
                <a:gridCol w="1049948"/>
                <a:gridCol w="925689"/>
                <a:gridCol w="643467"/>
                <a:gridCol w="643466"/>
                <a:gridCol w="677334"/>
                <a:gridCol w="869244"/>
                <a:gridCol w="666045"/>
                <a:gridCol w="694619"/>
                <a:gridCol w="781050"/>
                <a:gridCol w="1822354"/>
              </a:tblGrid>
              <a:tr h="553038">
                <a:tc>
                  <a:txBody>
                    <a:bodyPr/>
                    <a:lstStyle/>
                    <a:p>
                      <a:pPr algn="ctr"/>
                      <a:endParaRPr lang="en-US" sz="950" b="0" dirty="0" smtClean="0"/>
                    </a:p>
                    <a:p>
                      <a:pPr algn="ctr"/>
                      <a:r>
                        <a:rPr lang="en-US" sz="950" b="1" dirty="0" smtClean="0"/>
                        <a:t>Therapeutic Area</a:t>
                      </a:r>
                      <a:endParaRPr lang="en-US" sz="950" b="1" dirty="0"/>
                    </a:p>
                  </a:txBody>
                  <a:tcPr/>
                </a:tc>
                <a:tc>
                  <a:txBody>
                    <a:bodyPr/>
                    <a:lstStyle/>
                    <a:p>
                      <a:pPr algn="ctr"/>
                      <a:r>
                        <a:rPr lang="en-US" sz="950" b="1" dirty="0" smtClean="0">
                          <a:solidFill>
                            <a:schemeClr val="tx1"/>
                          </a:solidFill>
                        </a:rPr>
                        <a:t>Coordinating</a:t>
                      </a:r>
                      <a:r>
                        <a:rPr lang="en-US" sz="950" b="1" baseline="0" dirty="0" smtClean="0">
                          <a:solidFill>
                            <a:schemeClr val="tx1"/>
                          </a:solidFill>
                        </a:rPr>
                        <a:t> Organization/</a:t>
                      </a:r>
                      <a:r>
                        <a:rPr lang="en-US" sz="950" b="1" dirty="0" smtClean="0"/>
                        <a:t>PM</a:t>
                      </a:r>
                    </a:p>
                  </a:txBody>
                  <a:tcPr anchor="ctr">
                    <a:noFill/>
                  </a:tcPr>
                </a:tc>
                <a:tc>
                  <a:txBody>
                    <a:bodyPr/>
                    <a:lstStyle/>
                    <a:p>
                      <a:pPr algn="ctr"/>
                      <a:r>
                        <a:rPr lang="en-US" sz="950" b="1" dirty="0" smtClean="0">
                          <a:solidFill>
                            <a:schemeClr val="tx1"/>
                          </a:solidFill>
                        </a:rPr>
                        <a:t>Proposal Approval</a:t>
                      </a:r>
                      <a:r>
                        <a:rPr lang="en-US" sz="950" b="1" baseline="0" dirty="0" smtClean="0">
                          <a:solidFill>
                            <a:schemeClr val="tx1"/>
                          </a:solidFill>
                        </a:rPr>
                        <a:t> Date</a:t>
                      </a:r>
                      <a:endParaRPr lang="en-US" sz="950" b="1" dirty="0">
                        <a:solidFill>
                          <a:schemeClr val="tx1"/>
                        </a:solidFill>
                      </a:endParaRPr>
                    </a:p>
                  </a:txBody>
                  <a:tcPr anchor="ctr">
                    <a:noFill/>
                  </a:tcPr>
                </a:tc>
                <a:tc>
                  <a:txBody>
                    <a:bodyPr/>
                    <a:lstStyle/>
                    <a:p>
                      <a:pPr algn="ctr"/>
                      <a:r>
                        <a:rPr lang="en-US" sz="950" b="1" dirty="0" smtClean="0">
                          <a:solidFill>
                            <a:schemeClr val="tx1"/>
                          </a:solidFill>
                        </a:rPr>
                        <a:t>Stage 0</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Scoping</a:t>
                      </a:r>
                    </a:p>
                  </a:txBody>
                  <a:tcPr anchor="ctr">
                    <a:noFill/>
                  </a:tcPr>
                </a:tc>
                <a:tc>
                  <a:txBody>
                    <a:bodyPr/>
                    <a:lstStyle/>
                    <a:p>
                      <a:pPr algn="ctr"/>
                      <a:r>
                        <a:rPr lang="en-US" sz="950" b="1" dirty="0" smtClean="0"/>
                        <a:t>Stage 1</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Concept Modeling</a:t>
                      </a:r>
                    </a:p>
                  </a:txBody>
                  <a:tcPr anchor="ctr">
                    <a:noFill/>
                  </a:tcPr>
                </a:tc>
                <a:tc>
                  <a:txBody>
                    <a:bodyPr/>
                    <a:lstStyle/>
                    <a:p>
                      <a:pPr algn="ctr"/>
                      <a:r>
                        <a:rPr lang="en-US" sz="950" b="1" dirty="0" smtClean="0"/>
                        <a:t>Stage 2</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Standards Development</a:t>
                      </a:r>
                    </a:p>
                  </a:txBody>
                  <a:tcPr anchor="ctr">
                    <a:noFill/>
                  </a:tcPr>
                </a:tc>
                <a:tc>
                  <a:txBody>
                    <a:bodyPr/>
                    <a:lstStyle/>
                    <a:p>
                      <a:pPr algn="ctr"/>
                      <a:r>
                        <a:rPr lang="en-US" sz="950" b="1" dirty="0" smtClean="0"/>
                        <a:t>Stage 3a</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Internal Review</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dirty="0" smtClean="0"/>
                        <a:t>*Stage 3b</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Public Review</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dirty="0" smtClean="0"/>
                        <a:t>*Stage 3c</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**Projected Publication</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dirty="0" smtClean="0"/>
                        <a:t>Notes</a:t>
                      </a:r>
                    </a:p>
                  </a:txBody>
                  <a:tcPr anchor="ctr">
                    <a:noFill/>
                  </a:tcPr>
                </a:tc>
              </a:tr>
              <a:tr h="3379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dirty="0" smtClean="0"/>
                        <a:t>Traumatic Brain Injury v1</a:t>
                      </a:r>
                    </a:p>
                  </a:txBody>
                  <a:tcPr anchor="ctr"/>
                </a:tc>
                <a:tc>
                  <a:txBody>
                    <a:bodyPr/>
                    <a:lstStyle/>
                    <a:p>
                      <a:pPr algn="ctr"/>
                      <a:r>
                        <a:rPr lang="en-US" sz="950" dirty="0" smtClean="0"/>
                        <a:t>CDISC</a:t>
                      </a:r>
                    </a:p>
                    <a:p>
                      <a:pPr algn="ctr"/>
                      <a:r>
                        <a:rPr lang="en-US" sz="950" dirty="0" smtClean="0"/>
                        <a:t>Amy Palmer</a:t>
                      </a:r>
                    </a:p>
                  </a:txBody>
                  <a:tcPr anchor="ctr">
                    <a:noFill/>
                  </a:tcPr>
                </a:tc>
                <a:tc>
                  <a:txBody>
                    <a:bodyPr/>
                    <a:lstStyle/>
                    <a:p>
                      <a:pPr algn="ctr"/>
                      <a:r>
                        <a:rPr lang="en-US" sz="950" i="0" dirty="0" smtClean="0"/>
                        <a:t>Oct 13</a:t>
                      </a:r>
                      <a:endParaRPr lang="en-US" sz="950" i="0" dirty="0"/>
                    </a:p>
                  </a:txBody>
                  <a:tcPr anchor="ctr">
                    <a:noFill/>
                  </a:tcPr>
                </a:tc>
                <a:tc>
                  <a:txBody>
                    <a:bodyPr/>
                    <a:lstStyle/>
                    <a:p>
                      <a:pPr algn="ctr"/>
                      <a:r>
                        <a:rPr lang="en-US" sz="950" i="0" dirty="0" smtClean="0"/>
                        <a:t>Dec</a:t>
                      </a:r>
                      <a:endParaRPr lang="en-US" sz="950" i="0" dirty="0"/>
                    </a:p>
                  </a:txBody>
                  <a:tcPr anchor="ctr">
                    <a:solidFill>
                      <a:schemeClr val="accent5">
                        <a:lumMod val="75000"/>
                      </a:schemeClr>
                    </a:solidFill>
                  </a:tcPr>
                </a:tc>
                <a:tc>
                  <a:txBody>
                    <a:bodyPr/>
                    <a:lstStyle/>
                    <a:p>
                      <a:pPr algn="ctr"/>
                      <a:r>
                        <a:rPr lang="en-US" sz="950" i="0" dirty="0" smtClean="0"/>
                        <a:t>Jan</a:t>
                      </a:r>
                      <a:endParaRPr lang="en-US" sz="950" i="0" dirty="0"/>
                    </a:p>
                  </a:txBody>
                  <a:tcPr anchor="ctr">
                    <a:solidFill>
                      <a:schemeClr val="accent5">
                        <a:lumMod val="75000"/>
                      </a:schemeClr>
                    </a:solidFill>
                  </a:tcPr>
                </a:tc>
                <a:tc>
                  <a:txBody>
                    <a:bodyPr/>
                    <a:lstStyle/>
                    <a:p>
                      <a:pPr algn="ctr"/>
                      <a:r>
                        <a:rPr lang="en-US" sz="950" kern="1200" dirty="0" smtClean="0">
                          <a:solidFill>
                            <a:schemeClr val="tx1"/>
                          </a:solidFill>
                          <a:latin typeface="+mn-lt"/>
                          <a:ea typeface="+mn-ea"/>
                          <a:cs typeface="+mn-cs"/>
                        </a:rPr>
                        <a:t>Feb</a:t>
                      </a:r>
                      <a:endParaRPr lang="en-US" sz="950" kern="1200" dirty="0">
                        <a:solidFill>
                          <a:schemeClr val="tx1"/>
                        </a:solidFill>
                        <a:latin typeface="+mn-lt"/>
                        <a:ea typeface="+mn-ea"/>
                        <a:cs typeface="+mn-cs"/>
                      </a:endParaRPr>
                    </a:p>
                  </a:txBody>
                  <a:tcPr anchor="ctr">
                    <a:solidFill>
                      <a:schemeClr val="accent5">
                        <a:lumMod val="75000"/>
                      </a:schemeClr>
                    </a:solidFill>
                  </a:tcPr>
                </a:tc>
                <a:tc>
                  <a:txBody>
                    <a:bodyPr/>
                    <a:lstStyle/>
                    <a:p>
                      <a:pPr algn="ctr"/>
                      <a:r>
                        <a:rPr lang="en-US" sz="950" dirty="0" smtClean="0"/>
                        <a:t>May</a:t>
                      </a:r>
                      <a:endParaRPr lang="en-US" sz="950" dirty="0"/>
                    </a:p>
                  </a:txBody>
                  <a:tcPr anchor="ctr">
                    <a:solidFill>
                      <a:schemeClr val="accent5">
                        <a:lumMod val="40000"/>
                        <a:lumOff val="60000"/>
                      </a:schemeClr>
                    </a:solidFill>
                  </a:tcPr>
                </a:tc>
                <a:tc>
                  <a:txBody>
                    <a:bodyPr/>
                    <a:lstStyle/>
                    <a:p>
                      <a:pPr algn="ctr"/>
                      <a:r>
                        <a:rPr lang="en-US" sz="950" dirty="0" smtClean="0">
                          <a:solidFill>
                            <a:schemeClr val="tx1"/>
                          </a:solidFill>
                        </a:rPr>
                        <a:t>Jun</a:t>
                      </a:r>
                      <a:endParaRPr lang="en-US" sz="950" dirty="0">
                        <a:solidFill>
                          <a:schemeClr val="tx1"/>
                        </a:solidFill>
                      </a:endParaRPr>
                    </a:p>
                  </a:txBody>
                  <a:tcPr anchor="ctr">
                    <a:noFill/>
                  </a:tcPr>
                </a:tc>
                <a:tc>
                  <a:txBody>
                    <a:bodyPr/>
                    <a:lstStyle/>
                    <a:p>
                      <a:pPr algn="ctr"/>
                      <a:r>
                        <a:rPr lang="en-US" sz="950" i="1" dirty="0" smtClean="0"/>
                        <a:t>Q315</a:t>
                      </a:r>
                      <a:endParaRPr lang="en-US" sz="950" i="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kern="1200" baseline="0" dirty="0" smtClean="0">
                          <a:solidFill>
                            <a:schemeClr val="tx1"/>
                          </a:solidFill>
                          <a:latin typeface="+mn-lt"/>
                          <a:ea typeface="+mn-ea"/>
                          <a:cs typeface="+mn-cs"/>
                        </a:rPr>
                        <a:t>SRC submission for public review soon</a:t>
                      </a:r>
                    </a:p>
                  </a:txBody>
                  <a:tcPr anchor="ctr"/>
                </a:tc>
              </a:tr>
              <a:tr h="3548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dirty="0" smtClean="0"/>
                        <a:t>Schizophrenia v1</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CDISC/DCRI</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Amy</a:t>
                      </a:r>
                      <a:r>
                        <a:rPr lang="en-US" sz="950" baseline="0" dirty="0" smtClean="0"/>
                        <a:t> Palmer</a:t>
                      </a:r>
                      <a:endParaRPr lang="en-US" sz="950" dirty="0" smtClean="0"/>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0" dirty="0" smtClean="0"/>
                        <a:t>Nov 13</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0" dirty="0" smtClean="0"/>
                        <a:t>May</a:t>
                      </a:r>
                    </a:p>
                  </a:txBody>
                  <a:tcPr anchor="ctr">
                    <a:solidFill>
                      <a:schemeClr val="accent5">
                        <a:lumMod val="75000"/>
                      </a:schemeClr>
                    </a:solidFill>
                  </a:tcPr>
                </a:tc>
                <a:tc>
                  <a:txBody>
                    <a:bodyPr/>
                    <a:lstStyle/>
                    <a:p>
                      <a:pPr algn="ctr"/>
                      <a:r>
                        <a:rPr lang="en-US" sz="950" i="0" dirty="0" smtClean="0"/>
                        <a:t>Jul</a:t>
                      </a:r>
                      <a:endParaRPr lang="en-US" sz="950" i="0" dirty="0"/>
                    </a:p>
                  </a:txBody>
                  <a:tcPr anchor="ctr">
                    <a:solidFill>
                      <a:schemeClr val="accent5">
                        <a:lumMod val="75000"/>
                      </a:schemeClr>
                    </a:solidFill>
                  </a:tcPr>
                </a:tc>
                <a:tc>
                  <a:txBody>
                    <a:bodyPr/>
                    <a:lstStyle/>
                    <a:p>
                      <a:pPr algn="ctr"/>
                      <a:r>
                        <a:rPr lang="en-US" sz="950" i="0" kern="1200" dirty="0" smtClean="0">
                          <a:solidFill>
                            <a:schemeClr val="tx1"/>
                          </a:solidFill>
                          <a:latin typeface="+mn-lt"/>
                          <a:ea typeface="+mn-ea"/>
                          <a:cs typeface="+mn-cs"/>
                        </a:rPr>
                        <a:t>Aug</a:t>
                      </a:r>
                      <a:endParaRPr lang="en-US" sz="950" i="0" kern="1200" dirty="0">
                        <a:solidFill>
                          <a:schemeClr val="tx1"/>
                        </a:solidFill>
                        <a:latin typeface="+mn-lt"/>
                        <a:ea typeface="+mn-ea"/>
                        <a:cs typeface="+mn-cs"/>
                      </a:endParaRPr>
                    </a:p>
                  </a:txBody>
                  <a:tcPr anchor="ctr">
                    <a:solidFill>
                      <a:schemeClr val="accent5">
                        <a:lumMod val="75000"/>
                      </a:schemeClr>
                    </a:solidFill>
                  </a:tcPr>
                </a:tc>
                <a:tc>
                  <a:txBody>
                    <a:bodyPr/>
                    <a:lstStyle/>
                    <a:p>
                      <a:pPr algn="ctr"/>
                      <a:r>
                        <a:rPr lang="en-US" sz="950" dirty="0" smtClean="0"/>
                        <a:t>Dec</a:t>
                      </a:r>
                      <a:endParaRPr lang="en-US" sz="950" dirty="0"/>
                    </a:p>
                  </a:txBody>
                  <a:tcPr anchor="ctr">
                    <a:solidFill>
                      <a:schemeClr val="accent5">
                        <a:lumMod val="75000"/>
                      </a:schemeClr>
                    </a:solidFill>
                  </a:tcPr>
                </a:tc>
                <a:tc>
                  <a:txBody>
                    <a:bodyPr/>
                    <a:lstStyle/>
                    <a:p>
                      <a:pPr algn="ctr"/>
                      <a:r>
                        <a:rPr lang="en-US" sz="950" dirty="0" smtClean="0"/>
                        <a:t>Mar</a:t>
                      </a:r>
                      <a:endParaRPr lang="en-US" sz="950" dirty="0"/>
                    </a:p>
                  </a:txBody>
                  <a:tcPr anchor="ctr">
                    <a:solidFill>
                      <a:schemeClr val="accent5">
                        <a:lumMod val="75000"/>
                      </a:schemeClr>
                    </a:solidFill>
                  </a:tcPr>
                </a:tc>
                <a:tc>
                  <a:txBody>
                    <a:bodyPr/>
                    <a:lstStyle/>
                    <a:p>
                      <a:pPr algn="ctr"/>
                      <a:r>
                        <a:rPr lang="en-US" sz="950" i="1" dirty="0" smtClean="0"/>
                        <a:t>Q215</a:t>
                      </a:r>
                    </a:p>
                  </a:txBody>
                  <a:tcPr anchor="ctr"/>
                </a:tc>
                <a:tc>
                  <a:txBody>
                    <a:bodyPr/>
                    <a:lstStyle/>
                    <a:p>
                      <a:pPr algn="l"/>
                      <a:r>
                        <a:rPr lang="en-US" sz="950" kern="1200" baseline="0" dirty="0" smtClean="0">
                          <a:solidFill>
                            <a:schemeClr val="tx1"/>
                          </a:solidFill>
                          <a:latin typeface="+mn-lt"/>
                          <a:ea typeface="+mn-ea"/>
                          <a:cs typeface="+mn-cs"/>
                        </a:rPr>
                        <a:t>SRC submission for publication soon</a:t>
                      </a:r>
                    </a:p>
                  </a:txBody>
                  <a:tcPr anchor="ctr"/>
                </a:tc>
              </a:tr>
              <a:tr h="3238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dirty="0" smtClean="0"/>
                        <a:t>Breast</a:t>
                      </a:r>
                      <a:r>
                        <a:rPr lang="en-US" sz="950" b="1" baseline="0" dirty="0" smtClean="0"/>
                        <a:t> Cancer </a:t>
                      </a:r>
                      <a:r>
                        <a:rPr lang="en-US" sz="950" b="1" dirty="0" smtClean="0"/>
                        <a:t>v1</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TCB</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John Owen</a:t>
                      </a:r>
                    </a:p>
                  </a:txBody>
                  <a:tcPr anchor="ctr">
                    <a:noFill/>
                  </a:tcPr>
                </a:tc>
                <a:tc>
                  <a:txBody>
                    <a:bodyPr/>
                    <a:lstStyle/>
                    <a:p>
                      <a:pPr algn="ctr"/>
                      <a:r>
                        <a:rPr lang="en-US" sz="950" i="0" dirty="0" smtClean="0"/>
                        <a:t>Nov 13</a:t>
                      </a:r>
                      <a:endParaRPr lang="en-US" sz="950" i="0" dirty="0"/>
                    </a:p>
                  </a:txBody>
                  <a:tcPr anchor="ctr">
                    <a:noFill/>
                  </a:tcPr>
                </a:tc>
                <a:tc>
                  <a:txBody>
                    <a:bodyPr/>
                    <a:lstStyle/>
                    <a:p>
                      <a:pPr algn="ctr"/>
                      <a:r>
                        <a:rPr lang="en-US" sz="950" i="0" u="none" dirty="0" smtClean="0"/>
                        <a:t>Aug</a:t>
                      </a:r>
                      <a:endParaRPr lang="en-US" sz="950" i="0" u="none" dirty="0"/>
                    </a:p>
                  </a:txBody>
                  <a:tcPr anchor="ctr">
                    <a:solidFill>
                      <a:schemeClr val="accent5">
                        <a:lumMod val="75000"/>
                      </a:schemeClr>
                    </a:solidFill>
                  </a:tcPr>
                </a:tc>
                <a:tc>
                  <a:txBody>
                    <a:bodyPr/>
                    <a:lstStyle/>
                    <a:p>
                      <a:pPr algn="ctr"/>
                      <a:r>
                        <a:rPr lang="en-US" sz="950" i="0" dirty="0" smtClean="0">
                          <a:solidFill>
                            <a:schemeClr val="tx1"/>
                          </a:solidFill>
                        </a:rPr>
                        <a:t>Dec</a:t>
                      </a:r>
                      <a:endParaRPr lang="en-US" sz="950" i="0" dirty="0">
                        <a:solidFill>
                          <a:schemeClr val="tx1"/>
                        </a:solidFill>
                      </a:endParaRPr>
                    </a:p>
                  </a:txBody>
                  <a:tcPr anchor="ctr">
                    <a:solidFill>
                      <a:schemeClr val="accent5">
                        <a:lumMod val="75000"/>
                      </a:schemeClr>
                    </a:solidFill>
                  </a:tcPr>
                </a:tc>
                <a:tc>
                  <a:txBody>
                    <a:bodyPr/>
                    <a:lstStyle/>
                    <a:p>
                      <a:pPr algn="ctr"/>
                      <a:r>
                        <a:rPr lang="en-US" sz="950" kern="1200" dirty="0" smtClean="0">
                          <a:solidFill>
                            <a:schemeClr val="tx1"/>
                          </a:solidFill>
                          <a:latin typeface="+mn-lt"/>
                          <a:ea typeface="+mn-ea"/>
                          <a:cs typeface="+mn-cs"/>
                        </a:rPr>
                        <a:t>Jan</a:t>
                      </a:r>
                      <a:endParaRPr lang="en-US" sz="950" kern="1200" dirty="0">
                        <a:solidFill>
                          <a:schemeClr val="tx1"/>
                        </a:solidFill>
                        <a:latin typeface="+mn-lt"/>
                        <a:ea typeface="+mn-ea"/>
                        <a:cs typeface="+mn-cs"/>
                      </a:endParaRPr>
                    </a:p>
                  </a:txBody>
                  <a:tcPr anchor="ctr">
                    <a:solidFill>
                      <a:schemeClr val="accent5">
                        <a:lumMod val="75000"/>
                      </a:schemeClr>
                    </a:solidFill>
                  </a:tcPr>
                </a:tc>
                <a:tc>
                  <a:txBody>
                    <a:bodyPr/>
                    <a:lstStyle/>
                    <a:p>
                      <a:pPr algn="ctr"/>
                      <a:r>
                        <a:rPr lang="en-US" sz="950" dirty="0" smtClean="0"/>
                        <a:t>May</a:t>
                      </a:r>
                      <a:endParaRPr lang="en-US" sz="950" dirty="0"/>
                    </a:p>
                  </a:txBody>
                  <a:tcPr anchor="ctr">
                    <a:solidFill>
                      <a:schemeClr val="accent5">
                        <a:lumMod val="40000"/>
                        <a:lumOff val="60000"/>
                      </a:schemeClr>
                    </a:solidFill>
                  </a:tcPr>
                </a:tc>
                <a:tc>
                  <a:txBody>
                    <a:bodyPr/>
                    <a:lstStyle/>
                    <a:p>
                      <a:pPr algn="ctr"/>
                      <a:r>
                        <a:rPr lang="en-US" sz="950" dirty="0" smtClean="0"/>
                        <a:t>Jun</a:t>
                      </a:r>
                      <a:endParaRPr lang="en-US" sz="950" dirty="0"/>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Q315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dirty="0" smtClean="0">
                          <a:solidFill>
                            <a:schemeClr val="tx1"/>
                          </a:solidFill>
                        </a:rPr>
                        <a:t>Working on IR</a:t>
                      </a:r>
                      <a:r>
                        <a:rPr lang="en-US" sz="950" i="0" baseline="0" dirty="0" smtClean="0">
                          <a:solidFill>
                            <a:schemeClr val="tx1"/>
                          </a:solidFill>
                        </a:rPr>
                        <a:t> </a:t>
                      </a:r>
                      <a:r>
                        <a:rPr lang="en-US" sz="950" i="0" dirty="0" smtClean="0">
                          <a:solidFill>
                            <a:schemeClr val="tx1"/>
                          </a:solidFill>
                        </a:rPr>
                        <a:t>comments, waiting on FDA comment</a:t>
                      </a:r>
                    </a:p>
                  </a:txBody>
                  <a:tcPr anchor="ctr"/>
                </a:tc>
              </a:tr>
              <a:tr h="4056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kern="1200" dirty="0" smtClean="0">
                          <a:solidFill>
                            <a:schemeClr val="tx1"/>
                          </a:solidFill>
                          <a:latin typeface="+mn-lt"/>
                          <a:ea typeface="+mn-ea"/>
                          <a:cs typeface="+mn-cs"/>
                        </a:rPr>
                        <a:t>Dyslipidemia v1</a:t>
                      </a:r>
                      <a:endParaRPr lang="en-US" sz="950" b="1" baseline="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TCB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John</a:t>
                      </a:r>
                      <a:r>
                        <a:rPr lang="en-US" sz="950" baseline="0" dirty="0" smtClean="0"/>
                        <a:t> Glover</a:t>
                      </a:r>
                      <a:endParaRPr lang="en-US" sz="950" dirty="0" smtClean="0"/>
                    </a:p>
                  </a:txBody>
                  <a:tcPr anchor="ctr">
                    <a:noFill/>
                  </a:tcPr>
                </a:tc>
                <a:tc>
                  <a:txBody>
                    <a:bodyPr/>
                    <a:lstStyle/>
                    <a:p>
                      <a:pPr algn="ctr"/>
                      <a:r>
                        <a:rPr lang="en-US" sz="950" i="0" dirty="0" smtClean="0"/>
                        <a:t>Dec 13</a:t>
                      </a:r>
                      <a:endParaRPr lang="en-US" sz="950" i="0" dirty="0"/>
                    </a:p>
                  </a:txBody>
                  <a:tcPr anchor="ctr"/>
                </a:tc>
                <a:tc>
                  <a:txBody>
                    <a:bodyPr/>
                    <a:lstStyle/>
                    <a:p>
                      <a:pPr algn="ctr"/>
                      <a:r>
                        <a:rPr lang="en-US" sz="950" i="0" dirty="0" smtClean="0"/>
                        <a:t>May</a:t>
                      </a:r>
                      <a:endParaRPr lang="en-US" sz="950" i="0" dirty="0"/>
                    </a:p>
                  </a:txBody>
                  <a:tcPr anchor="ctr">
                    <a:solidFill>
                      <a:schemeClr val="accent5">
                        <a:lumMod val="75000"/>
                      </a:schemeClr>
                    </a:solidFill>
                  </a:tcPr>
                </a:tc>
                <a:tc>
                  <a:txBody>
                    <a:bodyPr/>
                    <a:lstStyle/>
                    <a:p>
                      <a:pPr algn="ctr"/>
                      <a:r>
                        <a:rPr lang="en-US" sz="950" dirty="0" smtClean="0"/>
                        <a:t>Sept</a:t>
                      </a:r>
                      <a:endParaRPr lang="en-US" sz="950" dirty="0"/>
                    </a:p>
                  </a:txBody>
                  <a:tcPr anchor="ctr">
                    <a:solidFill>
                      <a:schemeClr val="accent5">
                        <a:lumMod val="75000"/>
                      </a:schemeClr>
                    </a:solidFill>
                  </a:tcPr>
                </a:tc>
                <a:tc>
                  <a:txBody>
                    <a:bodyPr/>
                    <a:lstStyle/>
                    <a:p>
                      <a:pPr algn="ctr"/>
                      <a:r>
                        <a:rPr lang="en-US" sz="950" kern="1200" dirty="0" smtClean="0">
                          <a:solidFill>
                            <a:schemeClr val="tx1"/>
                          </a:solidFill>
                          <a:latin typeface="+mn-lt"/>
                          <a:ea typeface="+mn-ea"/>
                          <a:cs typeface="+mn-cs"/>
                        </a:rPr>
                        <a:t>Dec</a:t>
                      </a:r>
                      <a:endParaRPr lang="en-US" sz="950" kern="1200" dirty="0">
                        <a:solidFill>
                          <a:schemeClr val="tx1"/>
                        </a:solidFill>
                        <a:latin typeface="+mn-lt"/>
                        <a:ea typeface="+mn-ea"/>
                        <a:cs typeface="+mn-cs"/>
                      </a:endParaRPr>
                    </a:p>
                  </a:txBody>
                  <a:tcPr anchor="ctr">
                    <a:solidFill>
                      <a:schemeClr val="accent5">
                        <a:lumMod val="75000"/>
                      </a:schemeClr>
                    </a:solidFill>
                  </a:tcPr>
                </a:tc>
                <a:tc>
                  <a:txBody>
                    <a:bodyPr/>
                    <a:lstStyle/>
                    <a:p>
                      <a:pPr algn="ctr"/>
                      <a:r>
                        <a:rPr lang="en-US" sz="950" dirty="0" smtClean="0"/>
                        <a:t>Mar</a:t>
                      </a:r>
                      <a:endParaRPr lang="en-US" sz="950" dirty="0"/>
                    </a:p>
                  </a:txBody>
                  <a:tcPr anchor="ctr">
                    <a:solidFill>
                      <a:schemeClr val="accent5">
                        <a:lumMod val="75000"/>
                      </a:schemeClr>
                    </a:solidFill>
                  </a:tcPr>
                </a:tc>
                <a:tc>
                  <a:txBody>
                    <a:bodyPr/>
                    <a:lstStyle/>
                    <a:p>
                      <a:pPr algn="ctr"/>
                      <a:r>
                        <a:rPr lang="en-US" sz="950" dirty="0" smtClean="0"/>
                        <a:t>Apr</a:t>
                      </a:r>
                      <a:endParaRPr lang="en-US" sz="950" dirty="0"/>
                    </a:p>
                  </a:txBody>
                  <a:tcPr anchor="ctr">
                    <a:solidFill>
                      <a:schemeClr val="accent5">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Q215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kern="1200" baseline="0" dirty="0" smtClean="0">
                          <a:solidFill>
                            <a:schemeClr val="tx1"/>
                          </a:solidFill>
                          <a:effectLst/>
                          <a:latin typeface="+mn-lt"/>
                          <a:ea typeface="+mn-ea"/>
                          <a:cs typeface="+mn-cs"/>
                        </a:rPr>
                        <a:t>SRC submission goal: May 26</a:t>
                      </a:r>
                    </a:p>
                    <a:p>
                      <a:pPr marL="0" marR="0" indent="0" algn="l" defTabSz="457200" rtl="0" eaLnBrk="1" fontAlgn="auto" latinLnBrk="0" hangingPunct="1">
                        <a:lnSpc>
                          <a:spcPct val="100000"/>
                        </a:lnSpc>
                        <a:spcBef>
                          <a:spcPts val="0"/>
                        </a:spcBef>
                        <a:spcAft>
                          <a:spcPts val="0"/>
                        </a:spcAft>
                        <a:buClrTx/>
                        <a:buSzTx/>
                        <a:buFontTx/>
                        <a:buNone/>
                        <a:tabLst/>
                        <a:defRPr/>
                      </a:pPr>
                      <a:r>
                        <a:rPr lang="en-US" sz="950" kern="1200" baseline="0" dirty="0" smtClean="0">
                          <a:solidFill>
                            <a:schemeClr val="tx1"/>
                          </a:solidFill>
                          <a:effectLst/>
                          <a:latin typeface="+mn-lt"/>
                          <a:ea typeface="+mn-ea"/>
                          <a:cs typeface="+mn-cs"/>
                        </a:rPr>
                        <a:t>Publication goal: middle/end June</a:t>
                      </a:r>
                    </a:p>
                  </a:txBody>
                  <a:tcPr anchor="ctr"/>
                </a:tc>
              </a:tr>
              <a:tr h="3048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b="1" baseline="0" dirty="0" smtClean="0"/>
                        <a:t>COPD </a:t>
                      </a:r>
                      <a:r>
                        <a:rPr lang="en-US" sz="950" b="1" dirty="0" smtClean="0"/>
                        <a:t>v1</a:t>
                      </a:r>
                      <a:endParaRPr lang="en-US" sz="950" b="1" baseline="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TCB</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John</a:t>
                      </a:r>
                      <a:r>
                        <a:rPr lang="en-US" sz="950" baseline="0" dirty="0" smtClean="0"/>
                        <a:t> Glover</a:t>
                      </a:r>
                      <a:endParaRPr lang="en-US" sz="950" dirty="0" smtClean="0"/>
                    </a:p>
                  </a:txBody>
                  <a:tcPr anchor="ctr">
                    <a:noFill/>
                  </a:tcPr>
                </a:tc>
                <a:tc>
                  <a:txBody>
                    <a:bodyPr/>
                    <a:lstStyle/>
                    <a:p>
                      <a:pPr algn="ctr"/>
                      <a:r>
                        <a:rPr lang="en-US" sz="950" i="0" dirty="0" smtClean="0"/>
                        <a:t>Nov 13</a:t>
                      </a:r>
                      <a:endParaRPr lang="en-US" sz="950" i="0" dirty="0"/>
                    </a:p>
                  </a:txBody>
                  <a:tcPr anchor="ctr"/>
                </a:tc>
                <a:tc>
                  <a:txBody>
                    <a:bodyPr/>
                    <a:lstStyle/>
                    <a:p>
                      <a:pPr algn="ctr"/>
                      <a:r>
                        <a:rPr lang="en-US" sz="950" i="0" dirty="0" smtClean="0"/>
                        <a:t>Aug</a:t>
                      </a:r>
                      <a:endParaRPr lang="en-US" sz="950" i="0" dirty="0"/>
                    </a:p>
                  </a:txBody>
                  <a:tcPr anchor="ctr">
                    <a:solidFill>
                      <a:schemeClr val="accent5">
                        <a:lumMod val="75000"/>
                      </a:schemeClr>
                    </a:solidFill>
                  </a:tcPr>
                </a:tc>
                <a:tc>
                  <a:txBody>
                    <a:bodyPr/>
                    <a:lstStyle/>
                    <a:p>
                      <a:pPr algn="ctr"/>
                      <a:r>
                        <a:rPr lang="en-US" sz="950" dirty="0" smtClean="0"/>
                        <a:t>Dec</a:t>
                      </a:r>
                      <a:endParaRPr lang="en-US" sz="950" dirty="0"/>
                    </a:p>
                  </a:txBody>
                  <a:tcPr anchor="ctr">
                    <a:solidFill>
                      <a:schemeClr val="accent5">
                        <a:lumMod val="75000"/>
                      </a:schemeClr>
                    </a:solidFill>
                  </a:tcPr>
                </a:tc>
                <a:tc>
                  <a:txBody>
                    <a:bodyPr/>
                    <a:lstStyle/>
                    <a:p>
                      <a:pPr algn="ctr"/>
                      <a:r>
                        <a:rPr lang="en-US" sz="950" kern="1200" dirty="0" smtClean="0">
                          <a:solidFill>
                            <a:schemeClr val="tx1"/>
                          </a:solidFill>
                          <a:latin typeface="+mn-lt"/>
                          <a:ea typeface="+mn-ea"/>
                          <a:cs typeface="+mn-cs"/>
                        </a:rPr>
                        <a:t>Apr</a:t>
                      </a:r>
                      <a:endParaRPr lang="en-US" sz="950" kern="1200" dirty="0">
                        <a:solidFill>
                          <a:schemeClr val="tx1"/>
                        </a:solidFill>
                        <a:latin typeface="+mn-lt"/>
                        <a:ea typeface="+mn-ea"/>
                        <a:cs typeface="+mn-cs"/>
                      </a:endParaRPr>
                    </a:p>
                  </a:txBody>
                  <a:tcPr anchor="ctr">
                    <a:solidFill>
                      <a:schemeClr val="accent5">
                        <a:lumMod val="75000"/>
                      </a:schemeClr>
                    </a:solidFill>
                  </a:tcPr>
                </a:tc>
                <a:tc>
                  <a:txBody>
                    <a:bodyPr/>
                    <a:lstStyle/>
                    <a:p>
                      <a:pPr algn="ctr"/>
                      <a:r>
                        <a:rPr lang="en-US" sz="950" dirty="0" smtClean="0"/>
                        <a:t>Jun</a:t>
                      </a:r>
                      <a:endParaRPr lang="en-US" sz="950" dirty="0"/>
                    </a:p>
                  </a:txBody>
                  <a:tcPr anchor="ctr">
                    <a:solidFill>
                      <a:schemeClr val="accent5">
                        <a:lumMod val="40000"/>
                        <a:lumOff val="60000"/>
                      </a:schemeClr>
                    </a:solidFill>
                  </a:tcPr>
                </a:tc>
                <a:tc>
                  <a:txBody>
                    <a:bodyPr/>
                    <a:lstStyle/>
                    <a:p>
                      <a:pPr algn="ctr"/>
                      <a:r>
                        <a:rPr lang="en-US" sz="950" dirty="0" smtClean="0"/>
                        <a:t>Aug</a:t>
                      </a: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Q315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kern="1200" dirty="0" smtClean="0">
                          <a:solidFill>
                            <a:schemeClr val="tx1"/>
                          </a:solidFill>
                          <a:latin typeface="+mn-lt"/>
                          <a:ea typeface="+mn-ea"/>
                          <a:cs typeface="+mn-cs"/>
                        </a:rPr>
                        <a:t>Internal Review goal: by May 15</a:t>
                      </a:r>
                      <a:endParaRPr lang="en-US" sz="950" i="0" dirty="0" smtClean="0"/>
                    </a:p>
                  </a:txBody>
                  <a:tcPr anchor="ctr"/>
                </a:tc>
              </a:tr>
              <a:tr h="454378">
                <a:tc>
                  <a:txBody>
                    <a:bodyPr/>
                    <a:lstStyle/>
                    <a:p>
                      <a:pPr algn="ctr"/>
                      <a:r>
                        <a:rPr lang="en-US" sz="950" b="1" dirty="0" smtClean="0"/>
                        <a:t>ADaM Supplement to Diabetes v1</a:t>
                      </a:r>
                      <a:endParaRPr lang="en-US" sz="95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TCB</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Rachael Zirkle</a:t>
                      </a:r>
                    </a:p>
                  </a:txBody>
                  <a:tcPr anchor="ctr">
                    <a:noFill/>
                  </a:tcPr>
                </a:tc>
                <a:tc>
                  <a:txBody>
                    <a:bodyPr/>
                    <a:lstStyle/>
                    <a:p>
                      <a:pPr algn="ctr"/>
                      <a:r>
                        <a:rPr lang="en-US" sz="950" i="0" dirty="0" smtClean="0"/>
                        <a:t>NA</a:t>
                      </a:r>
                      <a:endParaRPr lang="en-US" sz="950" i="0" dirty="0"/>
                    </a:p>
                  </a:txBody>
                  <a:tcPr anchor="ctr"/>
                </a:tc>
                <a:tc>
                  <a:txBody>
                    <a:bodyPr/>
                    <a:lstStyle/>
                    <a:p>
                      <a:pPr algn="ctr"/>
                      <a:r>
                        <a:rPr lang="en-US" sz="950" i="0" dirty="0" smtClean="0"/>
                        <a:t>NA</a:t>
                      </a:r>
                      <a:endParaRPr lang="en-US" sz="950" i="0" dirty="0"/>
                    </a:p>
                  </a:txBody>
                  <a:tcPr anchor="ctr">
                    <a:solidFill>
                      <a:schemeClr val="accent5">
                        <a:lumMod val="75000"/>
                      </a:schemeClr>
                    </a:solidFill>
                  </a:tcPr>
                </a:tc>
                <a:tc>
                  <a:txBody>
                    <a:bodyPr/>
                    <a:lstStyle/>
                    <a:p>
                      <a:pPr algn="ctr"/>
                      <a:r>
                        <a:rPr lang="en-US" sz="950" dirty="0" smtClean="0"/>
                        <a:t>NA</a:t>
                      </a:r>
                      <a:endParaRPr lang="en-US" sz="950" dirty="0"/>
                    </a:p>
                  </a:txBody>
                  <a:tcPr anchor="ctr">
                    <a:solidFill>
                      <a:schemeClr val="accent5">
                        <a:lumMod val="75000"/>
                      </a:schemeClr>
                    </a:solidFill>
                  </a:tcPr>
                </a:tc>
                <a:tc>
                  <a:txBody>
                    <a:bodyPr/>
                    <a:lstStyle/>
                    <a:p>
                      <a:pPr algn="ctr"/>
                      <a:r>
                        <a:rPr lang="en-US" sz="950" kern="1200" dirty="0" smtClean="0">
                          <a:solidFill>
                            <a:schemeClr val="tx1"/>
                          </a:solidFill>
                          <a:latin typeface="+mn-lt"/>
                          <a:ea typeface="+mn-ea"/>
                          <a:cs typeface="+mn-cs"/>
                        </a:rPr>
                        <a:t>Jan</a:t>
                      </a:r>
                      <a:endParaRPr lang="en-US" sz="950" kern="1200" dirty="0">
                        <a:solidFill>
                          <a:schemeClr val="tx1"/>
                        </a:solidFill>
                        <a:latin typeface="+mn-lt"/>
                        <a:ea typeface="+mn-ea"/>
                        <a:cs typeface="+mn-cs"/>
                      </a:endParaRPr>
                    </a:p>
                  </a:txBody>
                  <a:tcPr anchor="ctr">
                    <a:solidFill>
                      <a:schemeClr val="accent5">
                        <a:lumMod val="75000"/>
                      </a:schemeClr>
                    </a:solidFill>
                  </a:tcPr>
                </a:tc>
                <a:tc>
                  <a:txBody>
                    <a:bodyPr/>
                    <a:lstStyle/>
                    <a:p>
                      <a:pPr algn="ctr"/>
                      <a:r>
                        <a:rPr lang="en-US" sz="950" dirty="0" smtClean="0"/>
                        <a:t>May</a:t>
                      </a:r>
                      <a:endParaRPr lang="en-US" sz="950" dirty="0"/>
                    </a:p>
                  </a:txBody>
                  <a:tcPr anchor="ctr">
                    <a:solidFill>
                      <a:schemeClr val="accent5">
                        <a:lumMod val="40000"/>
                        <a:lumOff val="60000"/>
                      </a:schemeClr>
                    </a:solidFill>
                  </a:tcPr>
                </a:tc>
                <a:tc>
                  <a:txBody>
                    <a:bodyPr/>
                    <a:lstStyle/>
                    <a:p>
                      <a:pPr algn="ctr"/>
                      <a:r>
                        <a:rPr lang="en-US" sz="950" dirty="0" smtClean="0"/>
                        <a:t>Jun</a:t>
                      </a: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Q215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dirty="0" smtClean="0">
                          <a:solidFill>
                            <a:schemeClr val="tx1"/>
                          </a:solidFill>
                        </a:rPr>
                        <a:t>Working on internal review comments</a:t>
                      </a:r>
                    </a:p>
                  </a:txBody>
                  <a:tcPr anchor="ctr"/>
                </a:tc>
              </a:tr>
              <a:tr h="334998">
                <a:tc>
                  <a:txBody>
                    <a:bodyPr/>
                    <a:lstStyle/>
                    <a:p>
                      <a:pPr algn="ctr"/>
                      <a:r>
                        <a:rPr lang="en-US" sz="950" b="1" dirty="0" smtClean="0"/>
                        <a:t>Virology v2</a:t>
                      </a:r>
                      <a:endParaRPr lang="en-US" sz="95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C-Path</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Laura Butte</a:t>
                      </a:r>
                    </a:p>
                  </a:txBody>
                  <a:tcPr anchor="ctr">
                    <a:noFill/>
                  </a:tcPr>
                </a:tc>
                <a:tc>
                  <a:txBody>
                    <a:bodyPr/>
                    <a:lstStyle/>
                    <a:p>
                      <a:pPr algn="ctr"/>
                      <a:r>
                        <a:rPr lang="en-US" sz="950" i="0" dirty="0" smtClean="0"/>
                        <a:t>Feb 15</a:t>
                      </a:r>
                      <a:endParaRPr lang="en-US" sz="950" i="0" dirty="0"/>
                    </a:p>
                  </a:txBody>
                  <a:tcPr anchor="ctr"/>
                </a:tc>
                <a:tc>
                  <a:txBody>
                    <a:bodyPr/>
                    <a:lstStyle/>
                    <a:p>
                      <a:pPr algn="ctr"/>
                      <a:r>
                        <a:rPr lang="en-US" sz="950" i="0" dirty="0" smtClean="0"/>
                        <a:t>Mar</a:t>
                      </a:r>
                      <a:endParaRPr lang="en-US" sz="950" i="0" dirty="0"/>
                    </a:p>
                  </a:txBody>
                  <a:tcPr anchor="ctr">
                    <a:solidFill>
                      <a:schemeClr val="accent5">
                        <a:lumMod val="75000"/>
                      </a:schemeClr>
                    </a:solidFill>
                  </a:tcPr>
                </a:tc>
                <a:tc>
                  <a:txBody>
                    <a:bodyPr/>
                    <a:lstStyle/>
                    <a:p>
                      <a:pPr algn="ctr"/>
                      <a:r>
                        <a:rPr lang="en-US" sz="950" dirty="0" smtClean="0"/>
                        <a:t>Apr</a:t>
                      </a:r>
                      <a:endParaRPr lang="en-US" sz="950" dirty="0"/>
                    </a:p>
                  </a:txBody>
                  <a:tcPr anchor="ctr">
                    <a:solidFill>
                      <a:schemeClr val="accent5">
                        <a:lumMod val="75000"/>
                      </a:schemeClr>
                    </a:solidFill>
                  </a:tcPr>
                </a:tc>
                <a:tc>
                  <a:txBody>
                    <a:bodyPr/>
                    <a:lstStyle/>
                    <a:p>
                      <a:pPr algn="ctr"/>
                      <a:r>
                        <a:rPr lang="en-US" sz="950" kern="1200" dirty="0" smtClean="0">
                          <a:solidFill>
                            <a:schemeClr val="tx1"/>
                          </a:solidFill>
                          <a:latin typeface="+mn-lt"/>
                          <a:ea typeface="+mn-ea"/>
                          <a:cs typeface="+mn-cs"/>
                        </a:rPr>
                        <a:t>May</a:t>
                      </a:r>
                      <a:endParaRPr lang="en-US" sz="950" kern="1200" dirty="0">
                        <a:solidFill>
                          <a:schemeClr val="tx1"/>
                        </a:solidFill>
                        <a:latin typeface="+mn-lt"/>
                        <a:ea typeface="+mn-ea"/>
                        <a:cs typeface="+mn-cs"/>
                      </a:endParaRPr>
                    </a:p>
                  </a:txBody>
                  <a:tcPr anchor="ctr">
                    <a:solidFill>
                      <a:schemeClr val="accent5">
                        <a:lumMod val="40000"/>
                        <a:lumOff val="60000"/>
                      </a:schemeClr>
                    </a:solidFill>
                  </a:tcPr>
                </a:tc>
                <a:tc>
                  <a:txBody>
                    <a:bodyPr/>
                    <a:lstStyle/>
                    <a:p>
                      <a:pPr algn="ctr"/>
                      <a:r>
                        <a:rPr lang="en-US" sz="950" dirty="0" smtClean="0"/>
                        <a:t>Jun</a:t>
                      </a:r>
                      <a:endParaRPr lang="en-US" sz="950" dirty="0"/>
                    </a:p>
                  </a:txBody>
                  <a:tcPr anchor="ctr">
                    <a:noFill/>
                  </a:tcPr>
                </a:tc>
                <a:tc>
                  <a:txBody>
                    <a:bodyPr/>
                    <a:lstStyle/>
                    <a:p>
                      <a:pPr algn="ct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Q315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dirty="0" smtClean="0"/>
                        <a:t>Internal review</a:t>
                      </a:r>
                      <a:r>
                        <a:rPr lang="en-US" sz="950" i="0" baseline="0" dirty="0" smtClean="0"/>
                        <a:t> to start next week</a:t>
                      </a:r>
                      <a:endParaRPr lang="en-US" sz="950" i="0" dirty="0" smtClean="0"/>
                    </a:p>
                  </a:txBody>
                  <a:tcPr anchor="ctr"/>
                </a:tc>
              </a:tr>
              <a:tr h="315243">
                <a:tc>
                  <a:txBody>
                    <a:bodyPr/>
                    <a:lstStyle/>
                    <a:p>
                      <a:pPr algn="ctr"/>
                      <a:r>
                        <a:rPr lang="en-US" sz="950" b="1" dirty="0" smtClean="0"/>
                        <a:t>Diabetic</a:t>
                      </a:r>
                      <a:r>
                        <a:rPr lang="en-US" sz="950" b="1" baseline="0" dirty="0" smtClean="0"/>
                        <a:t> Kidney Disease v1</a:t>
                      </a:r>
                      <a:endParaRPr lang="en-US" sz="950" b="1" dirty="0"/>
                    </a:p>
                  </a:txBody>
                  <a:tcPr anchor="ctr"/>
                </a:tc>
                <a:tc>
                  <a:txBody>
                    <a:bodyPr/>
                    <a:lstStyle/>
                    <a:p>
                      <a:pPr algn="ctr"/>
                      <a:r>
                        <a:rPr lang="en-US" sz="950" dirty="0" smtClean="0"/>
                        <a:t>TCB</a:t>
                      </a:r>
                    </a:p>
                    <a:p>
                      <a:pPr algn="ctr"/>
                      <a:r>
                        <a:rPr lang="en-US" sz="950" dirty="0" smtClean="0"/>
                        <a:t>Rachael</a:t>
                      </a:r>
                      <a:r>
                        <a:rPr lang="en-US" sz="950" baseline="0" dirty="0" smtClean="0"/>
                        <a:t> Zirkle</a:t>
                      </a:r>
                      <a:endParaRPr lang="en-US" sz="950" dirty="0"/>
                    </a:p>
                  </a:txBody>
                  <a:tcPr anchor="ctr">
                    <a:noFill/>
                  </a:tcPr>
                </a:tc>
                <a:tc>
                  <a:txBody>
                    <a:bodyPr/>
                    <a:lstStyle/>
                    <a:p>
                      <a:pPr algn="ctr"/>
                      <a:r>
                        <a:rPr lang="en-US" sz="950" i="0" dirty="0" smtClean="0"/>
                        <a:t>May 14</a:t>
                      </a:r>
                      <a:endParaRPr lang="en-US" sz="950" i="0" dirty="0"/>
                    </a:p>
                  </a:txBody>
                  <a:tcPr anchor="ctr"/>
                </a:tc>
                <a:tc>
                  <a:txBody>
                    <a:bodyPr/>
                    <a:lstStyle/>
                    <a:p>
                      <a:pPr algn="ctr"/>
                      <a:r>
                        <a:rPr lang="en-US" sz="950" i="0" dirty="0" smtClean="0"/>
                        <a:t>May</a:t>
                      </a:r>
                      <a:endParaRPr lang="en-US" sz="950" i="0" dirty="0"/>
                    </a:p>
                  </a:txBody>
                  <a:tcPr anchor="ctr">
                    <a:solidFill>
                      <a:schemeClr val="accent5">
                        <a:lumMod val="40000"/>
                        <a:lumOff val="60000"/>
                      </a:schemeClr>
                    </a:solidFill>
                  </a:tcPr>
                </a:tc>
                <a:tc>
                  <a:txBody>
                    <a:bodyPr/>
                    <a:lstStyle/>
                    <a:p>
                      <a:pPr algn="ctr"/>
                      <a:r>
                        <a:rPr lang="en-US" sz="950" dirty="0" smtClean="0"/>
                        <a:t>Jun</a:t>
                      </a:r>
                      <a:endParaRPr lang="en-US" sz="950" dirty="0"/>
                    </a:p>
                  </a:txBody>
                  <a:tcPr anchor="ctr">
                    <a:solidFill>
                      <a:schemeClr val="accent5">
                        <a:lumMod val="40000"/>
                        <a:lumOff val="60000"/>
                      </a:schemeClr>
                    </a:solidFill>
                  </a:tcPr>
                </a:tc>
                <a:tc>
                  <a:txBody>
                    <a:bodyPr/>
                    <a:lstStyle/>
                    <a:p>
                      <a:pPr algn="ctr"/>
                      <a:endParaRPr lang="en-US" sz="950" kern="1200" dirty="0">
                        <a:solidFill>
                          <a:schemeClr val="tx1"/>
                        </a:solidFill>
                        <a:latin typeface="+mn-lt"/>
                        <a:ea typeface="+mn-ea"/>
                        <a:cs typeface="+mn-cs"/>
                      </a:endParaRPr>
                    </a:p>
                  </a:txBody>
                  <a:tcPr anchor="ctr">
                    <a:noFill/>
                  </a:tcPr>
                </a:tc>
                <a:tc>
                  <a:txBody>
                    <a:bodyPr/>
                    <a:lstStyle/>
                    <a:p>
                      <a:pPr algn="ctr"/>
                      <a:endParaRPr lang="en-US" sz="950" dirty="0"/>
                    </a:p>
                  </a:txBody>
                  <a:tcPr anchor="ctr"/>
                </a:tc>
                <a:tc>
                  <a:txBody>
                    <a:bodyPr/>
                    <a:lstStyle/>
                    <a:p>
                      <a:pPr algn="ct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Q116</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dirty="0" smtClean="0"/>
                        <a:t>Submitted charter,</a:t>
                      </a:r>
                      <a:r>
                        <a:rPr lang="en-US" sz="950" i="0" baseline="0" dirty="0" smtClean="0"/>
                        <a:t> starting stage 1</a:t>
                      </a:r>
                      <a:endParaRPr lang="en-US" sz="950" i="0" dirty="0" smtClean="0"/>
                    </a:p>
                  </a:txBody>
                  <a:tcPr anchor="ctr"/>
                </a:tc>
              </a:tr>
              <a:tr h="306776">
                <a:tc>
                  <a:txBody>
                    <a:bodyPr/>
                    <a:lstStyle/>
                    <a:p>
                      <a:pPr algn="ctr"/>
                      <a:r>
                        <a:rPr lang="en-US" sz="950" b="1" dirty="0" smtClean="0"/>
                        <a:t>Tuberculosis v2</a:t>
                      </a:r>
                      <a:endParaRPr lang="en-US" sz="950" b="1" dirty="0"/>
                    </a:p>
                  </a:txBody>
                  <a:tcPr anchor="ctr"/>
                </a:tc>
                <a:tc>
                  <a:txBody>
                    <a:bodyPr/>
                    <a:lstStyle/>
                    <a:p>
                      <a:pPr algn="ctr"/>
                      <a:r>
                        <a:rPr lang="en-US" sz="950" dirty="0" smtClean="0"/>
                        <a:t>C-Path</a:t>
                      </a:r>
                    </a:p>
                    <a:p>
                      <a:pPr algn="ctr"/>
                      <a:r>
                        <a:rPr lang="en-US" sz="950" dirty="0" smtClean="0"/>
                        <a:t>Laura</a:t>
                      </a:r>
                      <a:r>
                        <a:rPr lang="en-US" sz="950" baseline="0" dirty="0" smtClean="0"/>
                        <a:t> Butte</a:t>
                      </a:r>
                      <a:endParaRPr lang="en-US" sz="950" dirty="0"/>
                    </a:p>
                  </a:txBody>
                  <a:tcPr anchor="ctr">
                    <a:noFill/>
                  </a:tcPr>
                </a:tc>
                <a:tc>
                  <a:txBody>
                    <a:bodyPr/>
                    <a:lstStyle/>
                    <a:p>
                      <a:pPr algn="ctr"/>
                      <a:r>
                        <a:rPr lang="en-US" sz="950" i="0" dirty="0" smtClean="0"/>
                        <a:t>Dec 14</a:t>
                      </a:r>
                      <a:endParaRPr lang="en-US" sz="950" i="0" dirty="0"/>
                    </a:p>
                  </a:txBody>
                  <a:tcPr anchor="ctr"/>
                </a:tc>
                <a:tc>
                  <a:txBody>
                    <a:bodyPr/>
                    <a:lstStyle/>
                    <a:p>
                      <a:pPr algn="ctr"/>
                      <a:r>
                        <a:rPr lang="en-US" sz="950" i="0" dirty="0" smtClean="0"/>
                        <a:t>Apr</a:t>
                      </a:r>
                      <a:endParaRPr lang="en-US" sz="950" i="0" dirty="0"/>
                    </a:p>
                  </a:txBody>
                  <a:tcPr anchor="ctr">
                    <a:solidFill>
                      <a:schemeClr val="accent5">
                        <a:lumMod val="75000"/>
                      </a:schemeClr>
                    </a:solidFill>
                  </a:tcPr>
                </a:tc>
                <a:tc>
                  <a:txBody>
                    <a:bodyPr/>
                    <a:lstStyle/>
                    <a:p>
                      <a:pPr algn="ctr"/>
                      <a:r>
                        <a:rPr lang="en-US" sz="950" dirty="0" smtClean="0"/>
                        <a:t>Jun</a:t>
                      </a:r>
                      <a:endParaRPr lang="en-US" sz="950" dirty="0"/>
                    </a:p>
                  </a:txBody>
                  <a:tcPr anchor="ctr">
                    <a:solidFill>
                      <a:schemeClr val="accent5">
                        <a:lumMod val="40000"/>
                        <a:lumOff val="60000"/>
                      </a:schemeClr>
                    </a:solidFill>
                  </a:tcPr>
                </a:tc>
                <a:tc>
                  <a:txBody>
                    <a:bodyPr/>
                    <a:lstStyle/>
                    <a:p>
                      <a:pPr algn="ctr"/>
                      <a:r>
                        <a:rPr lang="en-US" sz="950" kern="1200" dirty="0" smtClean="0">
                          <a:solidFill>
                            <a:schemeClr val="tx1"/>
                          </a:solidFill>
                          <a:latin typeface="+mn-lt"/>
                          <a:ea typeface="+mn-ea"/>
                          <a:cs typeface="+mn-cs"/>
                        </a:rPr>
                        <a:t>Aug</a:t>
                      </a:r>
                      <a:endParaRPr lang="en-US" sz="950" kern="1200" dirty="0">
                        <a:solidFill>
                          <a:schemeClr val="tx1"/>
                        </a:solidFill>
                        <a:latin typeface="+mn-lt"/>
                        <a:ea typeface="+mn-ea"/>
                        <a:cs typeface="+mn-cs"/>
                      </a:endParaRPr>
                    </a:p>
                  </a:txBody>
                  <a:tcPr anchor="ctr">
                    <a:solidFill>
                      <a:schemeClr val="accent5">
                        <a:lumMod val="40000"/>
                        <a:lumOff val="60000"/>
                      </a:schemeClr>
                    </a:solidFill>
                  </a:tcPr>
                </a:tc>
                <a:tc>
                  <a:txBody>
                    <a:bodyPr/>
                    <a:lstStyle/>
                    <a:p>
                      <a:pPr algn="ctr"/>
                      <a:endParaRPr lang="en-US" sz="950" dirty="0"/>
                    </a:p>
                  </a:txBody>
                  <a:tcPr anchor="ctr"/>
                </a:tc>
                <a:tc>
                  <a:txBody>
                    <a:bodyPr/>
                    <a:lstStyle/>
                    <a:p>
                      <a:pPr algn="ct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Q116</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dirty="0" smtClean="0"/>
                        <a:t>Working on stage 1 and stage 2 concurrently</a:t>
                      </a:r>
                    </a:p>
                  </a:txBody>
                  <a:tcPr anchor="ctr"/>
                </a:tc>
              </a:tr>
              <a:tr h="320887">
                <a:tc>
                  <a:txBody>
                    <a:bodyPr/>
                    <a:lstStyle/>
                    <a:p>
                      <a:pPr algn="ctr"/>
                      <a:r>
                        <a:rPr lang="en-US" sz="950" b="1" dirty="0" smtClean="0"/>
                        <a:t>Rheumatoid</a:t>
                      </a:r>
                      <a:r>
                        <a:rPr lang="en-US" sz="950" b="1" baseline="0" dirty="0" smtClean="0"/>
                        <a:t> Arthritis v1</a:t>
                      </a:r>
                      <a:endParaRPr lang="en-US" sz="950" b="1" dirty="0"/>
                    </a:p>
                  </a:txBody>
                  <a:tcPr anchor="ctr"/>
                </a:tc>
                <a:tc>
                  <a:txBody>
                    <a:bodyPr/>
                    <a:lstStyle/>
                    <a:p>
                      <a:pPr algn="ctr"/>
                      <a:r>
                        <a:rPr lang="en-US" sz="950" dirty="0" smtClean="0"/>
                        <a:t>TCB</a:t>
                      </a:r>
                    </a:p>
                    <a:p>
                      <a:pPr algn="ctr"/>
                      <a:r>
                        <a:rPr lang="en-US" sz="950" dirty="0" smtClean="0"/>
                        <a:t>Trisha Simpson</a:t>
                      </a:r>
                    </a:p>
                  </a:txBody>
                  <a:tcPr anchor="ctr">
                    <a:noFill/>
                  </a:tcPr>
                </a:tc>
                <a:tc>
                  <a:txBody>
                    <a:bodyPr/>
                    <a:lstStyle/>
                    <a:p>
                      <a:pPr algn="ctr"/>
                      <a:r>
                        <a:rPr lang="en-US" sz="950" i="0" dirty="0" smtClean="0"/>
                        <a:t>Jul 13</a:t>
                      </a:r>
                      <a:endParaRPr lang="en-US" sz="950" i="0" dirty="0"/>
                    </a:p>
                  </a:txBody>
                  <a:tcPr anchor="ctr"/>
                </a:tc>
                <a:tc>
                  <a:txBody>
                    <a:bodyPr/>
                    <a:lstStyle/>
                    <a:p>
                      <a:pPr algn="ctr"/>
                      <a:r>
                        <a:rPr lang="en-US" sz="950" i="0" dirty="0" smtClean="0"/>
                        <a:t>May</a:t>
                      </a:r>
                      <a:endParaRPr lang="en-US" sz="950" i="0" dirty="0"/>
                    </a:p>
                  </a:txBody>
                  <a:tcPr anchor="ctr">
                    <a:solidFill>
                      <a:schemeClr val="accent5">
                        <a:lumMod val="40000"/>
                        <a:lumOff val="60000"/>
                      </a:schemeClr>
                    </a:solidFill>
                  </a:tcPr>
                </a:tc>
                <a:tc>
                  <a:txBody>
                    <a:bodyPr/>
                    <a:lstStyle/>
                    <a:p>
                      <a:pPr algn="ctr"/>
                      <a:r>
                        <a:rPr lang="en-US" sz="950" dirty="0" smtClean="0"/>
                        <a:t>Jun</a:t>
                      </a:r>
                      <a:endParaRPr lang="en-US" sz="950" dirty="0"/>
                    </a:p>
                  </a:txBody>
                  <a:tcPr anchor="ctr">
                    <a:noFill/>
                  </a:tcPr>
                </a:tc>
                <a:tc>
                  <a:txBody>
                    <a:bodyPr/>
                    <a:lstStyle/>
                    <a:p>
                      <a:pPr algn="ctr"/>
                      <a:endParaRPr lang="en-US" sz="950" kern="1200" dirty="0">
                        <a:solidFill>
                          <a:schemeClr val="tx1"/>
                        </a:solidFill>
                        <a:latin typeface="+mn-lt"/>
                        <a:ea typeface="+mn-ea"/>
                        <a:cs typeface="+mn-cs"/>
                      </a:endParaRPr>
                    </a:p>
                  </a:txBody>
                  <a:tcPr anchor="ctr">
                    <a:noFill/>
                  </a:tcPr>
                </a:tc>
                <a:tc>
                  <a:txBody>
                    <a:bodyPr/>
                    <a:lstStyle/>
                    <a:p>
                      <a:pPr algn="ctr"/>
                      <a:endParaRPr lang="en-US" sz="950" dirty="0"/>
                    </a:p>
                  </a:txBody>
                  <a:tcPr anchor="ctr"/>
                </a:tc>
                <a:tc>
                  <a:txBody>
                    <a:bodyPr/>
                    <a:lstStyle/>
                    <a:p>
                      <a:pPr algn="ct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smtClean="0"/>
                        <a:t>Q116</a:t>
                      </a:r>
                      <a:endParaRPr lang="en-US" sz="950" i="1"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dirty="0" smtClean="0"/>
                        <a:t>Sent out TA survey, extended</a:t>
                      </a:r>
                      <a:r>
                        <a:rPr lang="en-US" sz="950" i="0" baseline="0" dirty="0" smtClean="0"/>
                        <a:t> deadline to next Monday</a:t>
                      </a:r>
                      <a:endParaRPr lang="en-US" sz="950" i="0" dirty="0" smtClean="0"/>
                    </a:p>
                  </a:txBody>
                  <a:tcPr anchor="ctr"/>
                </a:tc>
              </a:tr>
              <a:tr h="290195">
                <a:tc>
                  <a:txBody>
                    <a:bodyPr/>
                    <a:lstStyle/>
                    <a:p>
                      <a:pPr algn="ctr"/>
                      <a:r>
                        <a:rPr lang="en-US" sz="950" b="1" dirty="0" smtClean="0"/>
                        <a:t>CV Imaging v1</a:t>
                      </a:r>
                      <a:endParaRPr lang="en-US" sz="95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CDISC/DCRI</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Amy</a:t>
                      </a:r>
                      <a:r>
                        <a:rPr lang="en-US" sz="950" baseline="0" dirty="0" smtClean="0"/>
                        <a:t> Palmer</a:t>
                      </a:r>
                      <a:endParaRPr lang="en-US" sz="950" dirty="0" smtClean="0"/>
                    </a:p>
                  </a:txBody>
                  <a:tcPr anchor="ctr">
                    <a:noFill/>
                  </a:tcPr>
                </a:tc>
                <a:tc>
                  <a:txBody>
                    <a:bodyPr/>
                    <a:lstStyle/>
                    <a:p>
                      <a:pPr algn="ctr"/>
                      <a:r>
                        <a:rPr lang="en-US" sz="950" i="0" dirty="0" smtClean="0"/>
                        <a:t>Dec 13</a:t>
                      </a:r>
                      <a:endParaRPr lang="en-US" sz="950" i="0" dirty="0"/>
                    </a:p>
                  </a:txBody>
                  <a:tcPr anchor="ctr"/>
                </a:tc>
                <a:tc>
                  <a:txBody>
                    <a:bodyPr/>
                    <a:lstStyle/>
                    <a:p>
                      <a:pPr algn="ctr"/>
                      <a:r>
                        <a:rPr lang="en-US" sz="950" i="0" dirty="0" smtClean="0"/>
                        <a:t>Apr</a:t>
                      </a:r>
                      <a:endParaRPr lang="en-US" sz="950" i="0" dirty="0"/>
                    </a:p>
                  </a:txBody>
                  <a:tcPr anchor="ctr">
                    <a:solidFill>
                      <a:schemeClr val="accent5">
                        <a:lumMod val="75000"/>
                      </a:schemeClr>
                    </a:solidFill>
                  </a:tcPr>
                </a:tc>
                <a:tc>
                  <a:txBody>
                    <a:bodyPr/>
                    <a:lstStyle/>
                    <a:p>
                      <a:pPr algn="ctr"/>
                      <a:r>
                        <a:rPr lang="en-US" sz="950" dirty="0" smtClean="0"/>
                        <a:t>Jun</a:t>
                      </a:r>
                      <a:endParaRPr lang="en-US" sz="950" dirty="0"/>
                    </a:p>
                  </a:txBody>
                  <a:tcPr anchor="ctr">
                    <a:solidFill>
                      <a:schemeClr val="accent5">
                        <a:lumMod val="40000"/>
                        <a:lumOff val="60000"/>
                      </a:schemeClr>
                    </a:solidFill>
                  </a:tcPr>
                </a:tc>
                <a:tc>
                  <a:txBody>
                    <a:bodyPr/>
                    <a:lstStyle/>
                    <a:p>
                      <a:pPr algn="ctr"/>
                      <a:endParaRPr lang="en-US" sz="950" kern="1200" dirty="0">
                        <a:solidFill>
                          <a:schemeClr val="tx1"/>
                        </a:solidFill>
                        <a:latin typeface="+mn-lt"/>
                        <a:ea typeface="+mn-ea"/>
                        <a:cs typeface="+mn-cs"/>
                      </a:endParaRPr>
                    </a:p>
                  </a:txBody>
                  <a:tcPr anchor="ctr">
                    <a:noFill/>
                  </a:tcPr>
                </a:tc>
                <a:tc>
                  <a:txBody>
                    <a:bodyPr/>
                    <a:lstStyle/>
                    <a:p>
                      <a:pPr algn="ctr"/>
                      <a:endParaRPr lang="en-US" sz="950" dirty="0"/>
                    </a:p>
                  </a:txBody>
                  <a:tcPr anchor="ctr"/>
                </a:tc>
                <a:tc>
                  <a:txBody>
                    <a:bodyPr/>
                    <a:lstStyle/>
                    <a:p>
                      <a:pPr algn="ct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Q216</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i="0" baseline="0" dirty="0" smtClean="0"/>
                        <a:t>Updating charter per TAPSC comments</a:t>
                      </a:r>
                      <a:endParaRPr lang="en-US" sz="950" i="0" dirty="0" smtClean="0"/>
                    </a:p>
                  </a:txBody>
                  <a:tcPr anchor="ctr"/>
                </a:tc>
              </a:tr>
              <a:tr h="290195">
                <a:tc>
                  <a:txBody>
                    <a:bodyPr/>
                    <a:lstStyle/>
                    <a:p>
                      <a:pPr algn="ctr"/>
                      <a:r>
                        <a:rPr lang="en-US" sz="950" b="1" dirty="0" smtClean="0"/>
                        <a:t>Prostate Cancer</a:t>
                      </a:r>
                      <a:r>
                        <a:rPr lang="en-US" sz="950" b="1" baseline="0" dirty="0" smtClean="0"/>
                        <a:t> v1</a:t>
                      </a:r>
                      <a:endParaRPr lang="en-US" sz="95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CDISC</a:t>
                      </a:r>
                    </a:p>
                    <a:p>
                      <a:pPr marL="0" marR="0" indent="0" algn="ctr" defTabSz="457200" rtl="0" eaLnBrk="1" fontAlgn="auto" latinLnBrk="0" hangingPunct="1">
                        <a:lnSpc>
                          <a:spcPct val="100000"/>
                        </a:lnSpc>
                        <a:spcBef>
                          <a:spcPts val="0"/>
                        </a:spcBef>
                        <a:spcAft>
                          <a:spcPts val="0"/>
                        </a:spcAft>
                        <a:buClrTx/>
                        <a:buSzTx/>
                        <a:buFontTx/>
                        <a:buNone/>
                        <a:tabLst/>
                        <a:defRPr/>
                      </a:pPr>
                      <a:r>
                        <a:rPr lang="en-US" sz="950" dirty="0" smtClean="0"/>
                        <a:t>John</a:t>
                      </a:r>
                      <a:r>
                        <a:rPr lang="en-US" sz="950" baseline="0" dirty="0" smtClean="0"/>
                        <a:t> Owen</a:t>
                      </a:r>
                      <a:endParaRPr lang="en-US" sz="950" dirty="0" smtClean="0"/>
                    </a:p>
                  </a:txBody>
                  <a:tcPr anchor="ctr">
                    <a:noFill/>
                  </a:tcPr>
                </a:tc>
                <a:tc>
                  <a:txBody>
                    <a:bodyPr/>
                    <a:lstStyle/>
                    <a:p>
                      <a:pPr algn="ctr"/>
                      <a:r>
                        <a:rPr lang="en-US" sz="950" i="0" dirty="0" smtClean="0"/>
                        <a:t>Oct 14</a:t>
                      </a:r>
                      <a:endParaRPr lang="en-US" sz="950" i="0" dirty="0"/>
                    </a:p>
                  </a:txBody>
                  <a:tcPr anchor="ctr"/>
                </a:tc>
                <a:tc>
                  <a:txBody>
                    <a:bodyPr/>
                    <a:lstStyle/>
                    <a:p>
                      <a:pPr algn="ctr"/>
                      <a:r>
                        <a:rPr lang="en-US" sz="950" i="0" dirty="0" smtClean="0"/>
                        <a:t>May</a:t>
                      </a:r>
                      <a:endParaRPr lang="en-US" sz="950" i="0" dirty="0"/>
                    </a:p>
                  </a:txBody>
                  <a:tcPr anchor="ctr">
                    <a:solidFill>
                      <a:schemeClr val="accent5">
                        <a:lumMod val="40000"/>
                        <a:lumOff val="60000"/>
                      </a:schemeClr>
                    </a:solidFill>
                  </a:tcPr>
                </a:tc>
                <a:tc>
                  <a:txBody>
                    <a:bodyPr/>
                    <a:lstStyle/>
                    <a:p>
                      <a:pPr algn="ctr"/>
                      <a:endParaRPr lang="en-US" sz="950" dirty="0"/>
                    </a:p>
                  </a:txBody>
                  <a:tcPr anchor="ctr">
                    <a:noFill/>
                  </a:tcPr>
                </a:tc>
                <a:tc>
                  <a:txBody>
                    <a:bodyPr/>
                    <a:lstStyle/>
                    <a:p>
                      <a:pPr algn="ctr"/>
                      <a:endParaRPr lang="en-US" sz="950" kern="1200" dirty="0">
                        <a:solidFill>
                          <a:schemeClr val="tx1"/>
                        </a:solidFill>
                        <a:latin typeface="+mn-lt"/>
                        <a:ea typeface="+mn-ea"/>
                        <a:cs typeface="+mn-cs"/>
                      </a:endParaRPr>
                    </a:p>
                  </a:txBody>
                  <a:tcPr anchor="ctr">
                    <a:noFill/>
                  </a:tcPr>
                </a:tc>
                <a:tc>
                  <a:txBody>
                    <a:bodyPr/>
                    <a:lstStyle/>
                    <a:p>
                      <a:pPr algn="ctr"/>
                      <a:endParaRPr lang="en-US" sz="950" dirty="0"/>
                    </a:p>
                  </a:txBody>
                  <a:tcPr anchor="ctr"/>
                </a:tc>
                <a:tc>
                  <a:txBody>
                    <a:bodyPr/>
                    <a:lstStyle/>
                    <a:p>
                      <a:pPr algn="ctr"/>
                      <a:endParaRPr lang="en-US" sz="95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50" i="1" dirty="0" smtClean="0"/>
                        <a:t>Q216</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50" i="0" dirty="0" smtClean="0"/>
                    </a:p>
                  </a:txBody>
                  <a:tcPr anchor="ctr"/>
                </a:tc>
              </a:tr>
            </a:tbl>
          </a:graphicData>
        </a:graphic>
      </p:graphicFrame>
      <p:sp>
        <p:nvSpPr>
          <p:cNvPr id="48" name="TextBox 47"/>
          <p:cNvSpPr txBox="1"/>
          <p:nvPr/>
        </p:nvSpPr>
        <p:spPr>
          <a:xfrm>
            <a:off x="4304067" y="387052"/>
            <a:ext cx="3756213" cy="307777"/>
          </a:xfrm>
          <a:prstGeom prst="rect">
            <a:avLst/>
          </a:prstGeom>
          <a:noFill/>
        </p:spPr>
        <p:txBody>
          <a:bodyPr wrap="square" rtlCol="0">
            <a:spAutoFit/>
          </a:bodyPr>
          <a:lstStyle/>
          <a:p>
            <a:pPr defTabSz="457200" fontAlgn="auto">
              <a:spcBef>
                <a:spcPts val="0"/>
              </a:spcBef>
              <a:spcAft>
                <a:spcPts val="0"/>
              </a:spcAft>
            </a:pPr>
            <a:r>
              <a:rPr lang="en-US" sz="1400" dirty="0">
                <a:solidFill>
                  <a:prstClr val="black"/>
                </a:solidFill>
                <a:latin typeface="Calibri"/>
              </a:rPr>
              <a:t>Approved Therapeutic Area Standards Projects</a:t>
            </a:r>
            <a:endParaRPr lang="en-US" sz="1400" dirty="0">
              <a:solidFill>
                <a:prstClr val="black"/>
              </a:solidFill>
              <a:latin typeface="Calibri"/>
            </a:endParaRPr>
          </a:p>
        </p:txBody>
      </p:sp>
      <p:pic>
        <p:nvPicPr>
          <p:cNvPr id="49" name="Picture 48" descr="PastedGraphic-1.tiff"/>
          <p:cNvPicPr/>
          <p:nvPr/>
        </p:nvPicPr>
        <p:blipFill>
          <a:blip r:embed="rId3">
            <a:extLst>
              <a:ext uri="{28A0092B-C50C-407E-A947-70E740481C1C}">
                <a14:useLocalDpi xmlns:a14="http://schemas.microsoft.com/office/drawing/2010/main" val="0"/>
              </a:ext>
            </a:extLst>
          </a:blip>
          <a:srcRect/>
          <a:stretch>
            <a:fillRect/>
          </a:stretch>
        </p:blipFill>
        <p:spPr bwMode="auto">
          <a:xfrm>
            <a:off x="1732739" y="28710"/>
            <a:ext cx="920151" cy="382837"/>
          </a:xfrm>
          <a:prstGeom prst="rect">
            <a:avLst/>
          </a:prstGeom>
          <a:noFill/>
          <a:ln>
            <a:noFill/>
          </a:ln>
          <a:extLst/>
        </p:spPr>
      </p:pic>
      <p:sp>
        <p:nvSpPr>
          <p:cNvPr id="7" name="Rectangle 6"/>
          <p:cNvSpPr/>
          <p:nvPr/>
        </p:nvSpPr>
        <p:spPr>
          <a:xfrm>
            <a:off x="5001824" y="6304641"/>
            <a:ext cx="178768" cy="128214"/>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32" name="Rectangle 31"/>
          <p:cNvSpPr/>
          <p:nvPr/>
        </p:nvSpPr>
        <p:spPr>
          <a:xfrm>
            <a:off x="3984952" y="6310082"/>
            <a:ext cx="178768" cy="128214"/>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29" name="Picture 28"/>
          <p:cNvPicPr>
            <a:picLocks noChangeAspect="1"/>
          </p:cNvPicPr>
          <p:nvPr/>
        </p:nvPicPr>
        <p:blipFill>
          <a:blip r:embed="rId4"/>
          <a:stretch>
            <a:fillRect/>
          </a:stretch>
        </p:blipFill>
        <p:spPr>
          <a:xfrm>
            <a:off x="9411311" y="35238"/>
            <a:ext cx="1081888" cy="376309"/>
          </a:xfrm>
          <a:prstGeom prst="rect">
            <a:avLst/>
          </a:prstGeom>
        </p:spPr>
      </p:pic>
      <p:sp>
        <p:nvSpPr>
          <p:cNvPr id="16" name="TextBox 15"/>
          <p:cNvSpPr txBox="1"/>
          <p:nvPr/>
        </p:nvSpPr>
        <p:spPr>
          <a:xfrm>
            <a:off x="3595719" y="6253332"/>
            <a:ext cx="5172908" cy="230832"/>
          </a:xfrm>
          <a:prstGeom prst="rect">
            <a:avLst/>
          </a:prstGeom>
          <a:noFill/>
        </p:spPr>
        <p:txBody>
          <a:bodyPr wrap="square" rtlCol="0">
            <a:spAutoFit/>
          </a:bodyPr>
          <a:lstStyle/>
          <a:p>
            <a:pPr defTabSz="457200" fontAlgn="auto">
              <a:spcBef>
                <a:spcPts val="0"/>
              </a:spcBef>
              <a:spcAft>
                <a:spcPts val="0"/>
              </a:spcAft>
            </a:pPr>
            <a:r>
              <a:rPr lang="en-US" sz="800" dirty="0">
                <a:solidFill>
                  <a:prstClr val="black"/>
                </a:solidFill>
                <a:latin typeface="Calibri"/>
              </a:rPr>
              <a:t>   </a:t>
            </a:r>
            <a:r>
              <a:rPr lang="en-US" sz="900" dirty="0">
                <a:solidFill>
                  <a:prstClr val="black"/>
                </a:solidFill>
                <a:latin typeface="Calibri"/>
              </a:rPr>
              <a:t>Key</a:t>
            </a:r>
            <a:r>
              <a:rPr lang="en-US" sz="800" dirty="0">
                <a:solidFill>
                  <a:prstClr val="black"/>
                </a:solidFill>
                <a:latin typeface="Calibri"/>
              </a:rPr>
              <a:t>|           Stage completed |             Stage ongoing | All months reflect when stage is, or is projected to be, completed.</a:t>
            </a:r>
            <a:endParaRPr lang="en-US" sz="800" b="1" dirty="0">
              <a:solidFill>
                <a:prstClr val="black"/>
              </a:solidFill>
              <a:latin typeface="Calibri"/>
            </a:endParaRPr>
          </a:p>
        </p:txBody>
      </p:sp>
      <p:sp>
        <p:nvSpPr>
          <p:cNvPr id="6" name="TextBox 5"/>
          <p:cNvSpPr txBox="1"/>
          <p:nvPr/>
        </p:nvSpPr>
        <p:spPr>
          <a:xfrm>
            <a:off x="1657246" y="6532771"/>
            <a:ext cx="817853" cy="230832"/>
          </a:xfrm>
          <a:prstGeom prst="rect">
            <a:avLst/>
          </a:prstGeom>
          <a:noFill/>
        </p:spPr>
        <p:txBody>
          <a:bodyPr wrap="none" rtlCol="0">
            <a:spAutoFit/>
          </a:bodyPr>
          <a:lstStyle/>
          <a:p>
            <a:pPr defTabSz="457200" fontAlgn="auto">
              <a:spcBef>
                <a:spcPts val="0"/>
              </a:spcBef>
              <a:spcAft>
                <a:spcPts val="0"/>
              </a:spcAft>
            </a:pPr>
            <a:r>
              <a:rPr lang="en-US" sz="900" dirty="0">
                <a:solidFill>
                  <a:prstClr val="black"/>
                </a:solidFill>
                <a:latin typeface="Calibri"/>
              </a:rPr>
              <a:t>May 20, 2015</a:t>
            </a:r>
            <a:endParaRPr lang="en-US" sz="900" dirty="0">
              <a:solidFill>
                <a:prstClr val="black"/>
              </a:solidFill>
              <a:latin typeface="Calibri"/>
            </a:endParaRPr>
          </a:p>
        </p:txBody>
      </p:sp>
      <p:sp>
        <p:nvSpPr>
          <p:cNvPr id="5" name="TextBox 4"/>
          <p:cNvSpPr txBox="1"/>
          <p:nvPr/>
        </p:nvSpPr>
        <p:spPr>
          <a:xfrm>
            <a:off x="2766052" y="6478910"/>
            <a:ext cx="6946132" cy="338554"/>
          </a:xfrm>
          <a:prstGeom prst="rect">
            <a:avLst/>
          </a:prstGeom>
          <a:noFill/>
          <a:ln>
            <a:solidFill>
              <a:schemeClr val="tx1"/>
            </a:solidFill>
          </a:ln>
        </p:spPr>
        <p:txBody>
          <a:bodyPr wrap="none" rtlCol="0">
            <a:spAutoFit/>
          </a:bodyPr>
          <a:lstStyle/>
          <a:p>
            <a:pPr defTabSz="457200" fontAlgn="auto">
              <a:spcBef>
                <a:spcPts val="0"/>
              </a:spcBef>
              <a:spcAft>
                <a:spcPts val="0"/>
              </a:spcAft>
            </a:pPr>
            <a:r>
              <a:rPr lang="en-US" sz="800" dirty="0">
                <a:solidFill>
                  <a:prstClr val="black"/>
                </a:solidFill>
                <a:latin typeface="Calibri"/>
              </a:rPr>
              <a:t>*The Stage 3b concludes at the end of the 30-day review period and Stage 3c concludes when all tasks have been completed and the standard is publicly available.</a:t>
            </a:r>
          </a:p>
          <a:p>
            <a:pPr defTabSz="457200" fontAlgn="auto">
              <a:spcBef>
                <a:spcPts val="0"/>
              </a:spcBef>
              <a:spcAft>
                <a:spcPts val="0"/>
              </a:spcAft>
            </a:pPr>
            <a:r>
              <a:rPr lang="en-US" sz="800" dirty="0">
                <a:solidFill>
                  <a:prstClr val="black"/>
                </a:solidFill>
                <a:latin typeface="Calibri"/>
              </a:rPr>
              <a:t>** Specific projected publication dates to be added to the notes section at the conclusion of Stage 3b.</a:t>
            </a:r>
            <a:endParaRPr lang="en-US" sz="800" dirty="0">
              <a:solidFill>
                <a:prstClr val="black"/>
              </a:solidFill>
              <a:latin typeface="Calibri"/>
            </a:endParaRPr>
          </a:p>
        </p:txBody>
      </p:sp>
      <p:sp>
        <p:nvSpPr>
          <p:cNvPr id="3" name="Oval 2"/>
          <p:cNvSpPr/>
          <p:nvPr/>
        </p:nvSpPr>
        <p:spPr>
          <a:xfrm>
            <a:off x="1579418" y="1052945"/>
            <a:ext cx="2405534" cy="991986"/>
          </a:xfrm>
          <a:prstGeom prst="ellipse">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355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D1287BB-CDCE-494F-9DCF-9FEDADDCA2F4}" type="slidenum">
              <a:rPr lang="en-US" smtClean="0">
                <a:solidFill>
                  <a:srgbClr val="FFFFFF"/>
                </a:solidFill>
              </a:rPr>
              <a:pPr>
                <a:defRPr/>
              </a:pPr>
              <a:t>8</a:t>
            </a:fld>
            <a:endParaRPr lang="en-US" dirty="0">
              <a:solidFill>
                <a:srgbClr val="FFFFFF"/>
              </a:solidFill>
            </a:endParaRPr>
          </a:p>
        </p:txBody>
      </p:sp>
      <p:sp>
        <p:nvSpPr>
          <p:cNvPr id="13" name="Oval 12"/>
          <p:cNvSpPr/>
          <p:nvPr/>
        </p:nvSpPr>
        <p:spPr>
          <a:xfrm>
            <a:off x="3853544" y="117182"/>
            <a:ext cx="6672943" cy="59812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        “One Mind is building on the efforts of the [international] TBI Research Community, NIH and the </a:t>
            </a:r>
            <a:r>
              <a:rPr lang="en-US" dirty="0" err="1" smtClean="0">
                <a:solidFill>
                  <a:srgbClr val="000000"/>
                </a:solidFill>
              </a:rPr>
              <a:t>DoD</a:t>
            </a:r>
            <a:r>
              <a:rPr lang="en-US" dirty="0" smtClean="0">
                <a:solidFill>
                  <a:srgbClr val="000000"/>
                </a:solidFill>
              </a:rPr>
              <a:t> to develop data standards, called Common Data Elements (TBI-CDEs). </a:t>
            </a:r>
            <a:r>
              <a:rPr lang="en-US" sz="2000" b="1" dirty="0">
                <a:solidFill>
                  <a:srgbClr val="000000"/>
                </a:solidFill>
              </a:rPr>
              <a:t>Your support funded conversion of the TBI-CDEs to an internationally accepted set of Clinical Data Interchange Standards (CDISC),  </a:t>
            </a:r>
            <a:r>
              <a:rPr lang="en-US" dirty="0" smtClean="0">
                <a:solidFill>
                  <a:srgbClr val="000000"/>
                </a:solidFill>
              </a:rPr>
              <a:t>a format approved by the FDA.  Efforts have also led to creating standards that will reduce the time required for FDA acceptance of research findings and </a:t>
            </a:r>
          </a:p>
          <a:p>
            <a:pPr algn="ctr"/>
            <a:r>
              <a:rPr lang="en-US" sz="2000" b="1" dirty="0">
                <a:solidFill>
                  <a:srgbClr val="000000"/>
                </a:solidFill>
              </a:rPr>
              <a:t>accelerate the pace at which new diagnostics and treatments </a:t>
            </a:r>
          </a:p>
          <a:p>
            <a:pPr algn="ctr"/>
            <a:r>
              <a:rPr lang="en-US" sz="2000" b="1" dirty="0">
                <a:solidFill>
                  <a:srgbClr val="000000"/>
                </a:solidFill>
              </a:rPr>
              <a:t>reach the patient</a:t>
            </a:r>
            <a:r>
              <a:rPr lang="en-US" dirty="0" smtClean="0">
                <a:solidFill>
                  <a:srgbClr val="000000"/>
                </a:solidFill>
              </a:rPr>
              <a:t>.”</a:t>
            </a:r>
            <a:endParaRPr lang="en-US" dirty="0">
              <a:solidFill>
                <a:srgbClr val="000000"/>
              </a:solidFill>
            </a:endParaRPr>
          </a:p>
        </p:txBody>
      </p:sp>
      <p:sp>
        <p:nvSpPr>
          <p:cNvPr id="14" name="TextBox 13"/>
          <p:cNvSpPr txBox="1"/>
          <p:nvPr/>
        </p:nvSpPr>
        <p:spPr>
          <a:xfrm>
            <a:off x="1761733" y="5512423"/>
            <a:ext cx="3288080" cy="646331"/>
          </a:xfrm>
          <a:prstGeom prst="rect">
            <a:avLst/>
          </a:prstGeom>
          <a:noFill/>
        </p:spPr>
        <p:txBody>
          <a:bodyPr wrap="none" rtlCol="0">
            <a:spAutoFit/>
          </a:bodyPr>
          <a:lstStyle/>
          <a:p>
            <a:r>
              <a:rPr lang="en-US" i="1" dirty="0" smtClean="0">
                <a:solidFill>
                  <a:srgbClr val="000000"/>
                </a:solidFill>
              </a:rPr>
              <a:t>Source: “Connecting the Dots”</a:t>
            </a:r>
          </a:p>
          <a:p>
            <a:r>
              <a:rPr lang="en-US" i="1" dirty="0" smtClean="0">
                <a:solidFill>
                  <a:srgbClr val="000000"/>
                </a:solidFill>
              </a:rPr>
              <a:t>(One Mind flyer)</a:t>
            </a:r>
            <a:endParaRPr lang="en-US" i="1" dirty="0">
              <a:solidFill>
                <a:srgbClr val="0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56858"/>
            <a:ext cx="2619375" cy="1743075"/>
          </a:xfrm>
          <a:prstGeom prst="rect">
            <a:avLst/>
          </a:prstGeom>
        </p:spPr>
      </p:pic>
    </p:spTree>
    <p:extLst>
      <p:ext uri="{BB962C8B-B14F-4D97-AF65-F5344CB8AC3E}">
        <p14:creationId xmlns:p14="http://schemas.microsoft.com/office/powerpoint/2010/main" val="3758515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781" y="-80038"/>
            <a:ext cx="8797637" cy="1143000"/>
          </a:xfrm>
        </p:spPr>
        <p:txBody>
          <a:bodyPr>
            <a:normAutofit fontScale="90000"/>
          </a:bodyPr>
          <a:lstStyle/>
          <a:p>
            <a:r>
              <a:rPr lang="en-US" sz="3600" b="1" dirty="0">
                <a:solidFill>
                  <a:srgbClr val="002060"/>
                </a:solidFill>
              </a:rPr>
              <a:t>One Mind-CDISC:  Project Status and Next Steps</a:t>
            </a:r>
            <a:endParaRPr lang="en-US" dirty="0"/>
          </a:p>
        </p:txBody>
      </p:sp>
      <p:sp>
        <p:nvSpPr>
          <p:cNvPr id="3" name="Content Placeholder 2"/>
          <p:cNvSpPr>
            <a:spLocks noGrp="1"/>
          </p:cNvSpPr>
          <p:nvPr>
            <p:ph idx="1"/>
          </p:nvPr>
        </p:nvSpPr>
        <p:spPr>
          <a:xfrm>
            <a:off x="2409883" y="2198427"/>
            <a:ext cx="7696142" cy="4800600"/>
          </a:xfrm>
        </p:spPr>
        <p:txBody>
          <a:bodyPr>
            <a:normAutofit/>
          </a:bodyPr>
          <a:lstStyle/>
          <a:p>
            <a:pPr lvl="1"/>
            <a:r>
              <a:rPr lang="en-US" sz="2400" dirty="0"/>
              <a:t>Completed Stages 0, 1, 2 and 3a – Scoping and Identification/Modeling of Research Concepts; Development of Draft Standards and Internal Review</a:t>
            </a:r>
          </a:p>
          <a:p>
            <a:pPr lvl="1"/>
            <a:r>
              <a:rPr lang="en-US" sz="2400" dirty="0"/>
              <a:t>Research Concepts Stage included 75 Key Clinical Concepts &amp; ~30 Imaging </a:t>
            </a:r>
            <a:r>
              <a:rPr lang="en-US" sz="2400" dirty="0"/>
              <a:t>C</a:t>
            </a:r>
            <a:r>
              <a:rPr lang="en-US" sz="2400" dirty="0"/>
              <a:t>oncepts </a:t>
            </a:r>
          </a:p>
          <a:p>
            <a:pPr lvl="1"/>
            <a:r>
              <a:rPr lang="en-US" sz="2400" dirty="0"/>
              <a:t>Supplements &amp; Terminology completed </a:t>
            </a:r>
            <a:r>
              <a:rPr lang="en-US" sz="2400" dirty="0"/>
              <a:t>for </a:t>
            </a:r>
            <a:r>
              <a:rPr lang="en-US" sz="2400" dirty="0"/>
              <a:t>18 Questionnaires, Ratings, and Scales</a:t>
            </a:r>
          </a:p>
          <a:p>
            <a:pPr lvl="1"/>
            <a:r>
              <a:rPr lang="en-US" sz="2400" dirty="0"/>
              <a:t>In progress are Terminology </a:t>
            </a:r>
            <a:r>
              <a:rPr lang="en-US" sz="2400" dirty="0"/>
              <a:t>and Supplements </a:t>
            </a:r>
            <a:r>
              <a:rPr lang="en-US" sz="2400" dirty="0"/>
              <a:t>for 11 additional Questionnaires, Ratings, and Scales</a:t>
            </a:r>
          </a:p>
        </p:txBody>
      </p:sp>
      <p:sp>
        <p:nvSpPr>
          <p:cNvPr id="4" name="Slide Number Placeholder 3"/>
          <p:cNvSpPr>
            <a:spLocks noGrp="1"/>
          </p:cNvSpPr>
          <p:nvPr>
            <p:ph type="sldNum" sz="quarter" idx="10"/>
          </p:nvPr>
        </p:nvSpPr>
        <p:spPr/>
        <p:txBody>
          <a:bodyPr/>
          <a:lstStyle/>
          <a:p>
            <a:pPr>
              <a:defRPr/>
            </a:pPr>
            <a:fld id="{0D1287BB-CDCE-494F-9DCF-9FEDADDCA2F4}" type="slidenum">
              <a:rPr lang="en-US" smtClean="0"/>
              <a:pPr>
                <a:defRPr/>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40790556"/>
              </p:ext>
            </p:extLst>
          </p:nvPr>
        </p:nvGraphicFramePr>
        <p:xfrm>
          <a:off x="2781301" y="1197032"/>
          <a:ext cx="6886575" cy="1005840"/>
        </p:xfrm>
        <a:graphic>
          <a:graphicData uri="http://schemas.openxmlformats.org/drawingml/2006/table">
            <a:tbl>
              <a:tblPr firstRow="1" bandRow="1">
                <a:tableStyleId>{5C22544A-7EE6-4342-B048-85BDC9FD1C3A}</a:tableStyleId>
              </a:tblPr>
              <a:tblGrid>
                <a:gridCol w="974271"/>
                <a:gridCol w="974271"/>
                <a:gridCol w="974271"/>
                <a:gridCol w="974271"/>
                <a:gridCol w="974271"/>
                <a:gridCol w="974271"/>
                <a:gridCol w="1040949"/>
              </a:tblGrid>
              <a:tr h="187498">
                <a:tc>
                  <a:txBody>
                    <a:bodyPr/>
                    <a:lstStyle/>
                    <a:p>
                      <a:pPr algn="ctr"/>
                      <a:r>
                        <a:rPr lang="en-US" sz="1200" dirty="0" smtClean="0">
                          <a:solidFill>
                            <a:schemeClr val="tx1"/>
                          </a:solidFill>
                        </a:rPr>
                        <a:t>Stage 0</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solidFill>
                            <a:schemeClr val="tx1"/>
                          </a:solidFill>
                        </a:rPr>
                        <a:t>Stage 1</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dirty="0" smtClean="0">
                          <a:solidFill>
                            <a:schemeClr val="tx1"/>
                          </a:solidFill>
                        </a:rPr>
                        <a:t>Stage 2</a:t>
                      </a:r>
                      <a:endParaRPr lang="en-US" sz="12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CCFF"/>
                    </a:solidFill>
                  </a:tcPr>
                </a:tc>
                <a:tc>
                  <a:txBody>
                    <a:bodyPr/>
                    <a:lstStyle/>
                    <a:p>
                      <a:pPr algn="ctr"/>
                      <a:r>
                        <a:rPr lang="en-US" sz="1200" dirty="0" smtClean="0">
                          <a:solidFill>
                            <a:schemeClr val="tx1"/>
                          </a:solidFill>
                        </a:rPr>
                        <a:t>Stage 3a</a:t>
                      </a:r>
                      <a:endParaRPr lang="en-US" sz="1200" dirty="0">
                        <a:solidFill>
                          <a:schemeClr val="tx1"/>
                        </a:solidFill>
                      </a:endParaRPr>
                    </a:p>
                  </a:txBody>
                  <a:tcP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0C0C0"/>
                    </a:solidFill>
                  </a:tcPr>
                </a:tc>
                <a:tc>
                  <a:txBody>
                    <a:bodyPr/>
                    <a:lstStyle/>
                    <a:p>
                      <a:pPr algn="ctr"/>
                      <a:r>
                        <a:rPr lang="en-US" sz="1200" dirty="0" smtClean="0">
                          <a:solidFill>
                            <a:schemeClr val="tx1"/>
                          </a:solidFill>
                        </a:rPr>
                        <a:t>Stage 3b</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3399"/>
                    </a:solidFill>
                  </a:tcPr>
                </a:tc>
                <a:tc>
                  <a:txBody>
                    <a:bodyPr/>
                    <a:lstStyle/>
                    <a:p>
                      <a:pPr algn="ctr"/>
                      <a:r>
                        <a:rPr lang="en-US" sz="1200" dirty="0" smtClean="0">
                          <a:solidFill>
                            <a:schemeClr val="tx1"/>
                          </a:solidFill>
                        </a:rPr>
                        <a:t>Stage 3c</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EE80"/>
                    </a:solidFill>
                  </a:tcPr>
                </a:tc>
                <a:tc>
                  <a:txBody>
                    <a:bodyPr/>
                    <a:lstStyle/>
                    <a:p>
                      <a:pPr algn="ctr"/>
                      <a:r>
                        <a:rPr lang="en-US" sz="1200" dirty="0" smtClean="0">
                          <a:solidFill>
                            <a:schemeClr val="tx1"/>
                          </a:solidFill>
                        </a:rPr>
                        <a:t>Stage 4</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1050" dirty="0" smtClean="0"/>
                        <a:t>Scoping and Planning</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Identification/Modeling</a:t>
                      </a:r>
                      <a:r>
                        <a:rPr lang="en-US" sz="1050" baseline="0" dirty="0" smtClean="0"/>
                        <a:t> of Research Concepts</a:t>
                      </a:r>
                      <a:endParaRPr lang="en-US" sz="1050" dirty="0"/>
                    </a:p>
                  </a:txBody>
                  <a:tcP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Development of Draft Standards</a:t>
                      </a:r>
                      <a:endParaRPr lang="en-US" sz="105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ctr"/>
                      <a:r>
                        <a:rPr lang="en-US" sz="1050" dirty="0" smtClean="0"/>
                        <a:t>Internal Review</a:t>
                      </a:r>
                      <a:endParaRPr lang="en-US" sz="1050" dirty="0"/>
                    </a:p>
                  </a:txBody>
                  <a:tcP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Public</a:t>
                      </a:r>
                      <a:r>
                        <a:rPr lang="en-US" sz="1050" baseline="0" dirty="0" smtClean="0"/>
                        <a:t> Review</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Public Release</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050" dirty="0" smtClean="0"/>
                        <a:t>Maintenance</a:t>
                      </a:r>
                      <a:r>
                        <a:rPr lang="en-US" sz="1050" baseline="0" dirty="0" smtClean="0"/>
                        <a:t> &amp; Education</a:t>
                      </a:r>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Right Arrow 5"/>
          <p:cNvSpPr/>
          <p:nvPr/>
        </p:nvSpPr>
        <p:spPr>
          <a:xfrm>
            <a:off x="2776452" y="1657004"/>
            <a:ext cx="3873731" cy="421178"/>
          </a:xfrm>
          <a:prstGeom prst="rightArrow">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575968" y="5882482"/>
            <a:ext cx="1466688" cy="975518"/>
          </a:xfrm>
          <a:prstGeom prst="rect">
            <a:avLst/>
          </a:prstGeom>
        </p:spPr>
      </p:pic>
    </p:spTree>
    <p:extLst>
      <p:ext uri="{BB962C8B-B14F-4D97-AF65-F5344CB8AC3E}">
        <p14:creationId xmlns:p14="http://schemas.microsoft.com/office/powerpoint/2010/main" val="4673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6A9A7B"/>
      </a:accent1>
      <a:accent2>
        <a:srgbClr val="004960"/>
      </a:accent2>
      <a:accent3>
        <a:srgbClr val="FFFFFF"/>
      </a:accent3>
      <a:accent4>
        <a:srgbClr val="000000"/>
      </a:accent4>
      <a:accent5>
        <a:srgbClr val="B9CABF"/>
      </a:accent5>
      <a:accent6>
        <a:srgbClr val="004156"/>
      </a:accent6>
      <a:hlink>
        <a:srgbClr val="677882"/>
      </a:hlink>
      <a:folHlink>
        <a:srgbClr val="B4CCB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D4DED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BBE0E3"/>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B4CCB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6A9A7B"/>
      </a:accent1>
      <a:accent2>
        <a:srgbClr val="004960"/>
      </a:accent2>
      <a:accent3>
        <a:srgbClr val="FFFFFF"/>
      </a:accent3>
      <a:accent4>
        <a:srgbClr val="000000"/>
      </a:accent4>
      <a:accent5>
        <a:srgbClr val="B9CABF"/>
      </a:accent5>
      <a:accent6>
        <a:srgbClr val="004156"/>
      </a:accent6>
      <a:hlink>
        <a:srgbClr val="677882"/>
      </a:hlink>
      <a:folHlink>
        <a:srgbClr val="B4CCB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D4DED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BBE0E3"/>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B4CCB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
      <a:dk1>
        <a:srgbClr val="000000"/>
      </a:dk1>
      <a:lt1>
        <a:srgbClr val="FFFFFF"/>
      </a:lt1>
      <a:dk2>
        <a:srgbClr val="000000"/>
      </a:dk2>
      <a:lt2>
        <a:srgbClr val="808080"/>
      </a:lt2>
      <a:accent1>
        <a:srgbClr val="6A9A7B"/>
      </a:accent1>
      <a:accent2>
        <a:srgbClr val="004960"/>
      </a:accent2>
      <a:accent3>
        <a:srgbClr val="FFFFFF"/>
      </a:accent3>
      <a:accent4>
        <a:srgbClr val="000000"/>
      </a:accent4>
      <a:accent5>
        <a:srgbClr val="B9CABF"/>
      </a:accent5>
      <a:accent6>
        <a:srgbClr val="004156"/>
      </a:accent6>
      <a:hlink>
        <a:srgbClr val="677882"/>
      </a:hlink>
      <a:folHlink>
        <a:srgbClr val="B4CCB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D4DED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BBE0E3"/>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6A9A7B"/>
        </a:accent1>
        <a:accent2>
          <a:srgbClr val="003343"/>
        </a:accent2>
        <a:accent3>
          <a:srgbClr val="FFFFFF"/>
        </a:accent3>
        <a:accent4>
          <a:srgbClr val="000000"/>
        </a:accent4>
        <a:accent5>
          <a:srgbClr val="B9CABF"/>
        </a:accent5>
        <a:accent6>
          <a:srgbClr val="002D3C"/>
        </a:accent6>
        <a:hlink>
          <a:srgbClr val="677882"/>
        </a:hlink>
        <a:folHlink>
          <a:srgbClr val="B4CCB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27957</TotalTime>
  <Words>1412</Words>
  <Application>Microsoft Office PowerPoint</Application>
  <PresentationFormat>Widescreen</PresentationFormat>
  <Paragraphs>380</Paragraphs>
  <Slides>22</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MS PGothic</vt:lpstr>
      <vt:lpstr>MS PGothic</vt:lpstr>
      <vt:lpstr>Arial</vt:lpstr>
      <vt:lpstr>Calibri</vt:lpstr>
      <vt:lpstr>Georgia</vt:lpstr>
      <vt:lpstr>MuseoSans300</vt:lpstr>
      <vt:lpstr>Tahoma</vt:lpstr>
      <vt:lpstr>Times</vt:lpstr>
      <vt:lpstr>Times New Roman</vt:lpstr>
      <vt:lpstr>Verdana</vt:lpstr>
      <vt:lpstr>Wingdings</vt:lpstr>
      <vt:lpstr>Default Design</vt:lpstr>
      <vt:lpstr>Office Theme</vt:lpstr>
      <vt:lpstr>1_Default Design</vt:lpstr>
      <vt:lpstr>2_Default Design</vt:lpstr>
      <vt:lpstr>One Mind Summit: Open Science and Collaboration in Action</vt:lpstr>
      <vt:lpstr>ADAS-Cog Variability Across Organizations</vt:lpstr>
      <vt:lpstr>CDISC Clinical Data Interchange Standards Consortium</vt:lpstr>
      <vt:lpstr>PowerPoint Presentation</vt:lpstr>
      <vt:lpstr>PowerPoint Presentation</vt:lpstr>
      <vt:lpstr>PowerPoint Presentation</vt:lpstr>
      <vt:lpstr>Program Overview – May 2015</vt:lpstr>
      <vt:lpstr>PowerPoint Presentation</vt:lpstr>
      <vt:lpstr>One Mind-CDISC:  Project Status and Next Steps</vt:lpstr>
      <vt:lpstr>PowerPoint Presentation</vt:lpstr>
      <vt:lpstr>NINDS CDEs Example - Glasgow Coma Scale</vt:lpstr>
      <vt:lpstr>PowerPoint Presentation</vt:lpstr>
      <vt:lpstr>Data Example using CDISC Study Data Tabulation Model (SDTM)  Glasgow Coma Scale</vt:lpstr>
      <vt:lpstr>Standards Development Stage  Example:  TBI Medical History</vt:lpstr>
      <vt:lpstr>PowerPoint Presentation</vt:lpstr>
      <vt:lpstr>PowerPoint Presentation</vt:lpstr>
      <vt:lpstr>Next Steps</vt:lpstr>
      <vt:lpstr>PowerPoint Presentation</vt:lpstr>
      <vt:lpstr>“We owe it to patients and research participants to use their data and use it wisely.”</vt:lpstr>
      <vt:lpstr>PowerPoint Presentation</vt:lpstr>
      <vt:lpstr>Strength through collaboration.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Cain</dc:creator>
  <cp:lastModifiedBy>Feats Inc</cp:lastModifiedBy>
  <cp:revision>660</cp:revision>
  <cp:lastPrinted>2015-05-26T15:23:38Z</cp:lastPrinted>
  <dcterms:created xsi:type="dcterms:W3CDTF">2003-09-23T15:46:16Z</dcterms:created>
  <dcterms:modified xsi:type="dcterms:W3CDTF">2015-05-28T12:32:25Z</dcterms:modified>
</cp:coreProperties>
</file>